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Bebas Neue" charset="1" panose="00000500000000000000"/>
      <p:regular r:id="rId44"/>
    </p:embeddedFont>
    <p:embeddedFont>
      <p:font typeface="Source Sans Pro" charset="1" panose="020B0503030403020204"/>
      <p:regular r:id="rId45"/>
    </p:embeddedFont>
    <p:embeddedFont>
      <p:font typeface="Bebas Neue Bold" charset="1" panose="020B0606020202050201"/>
      <p:regular r:id="rId46"/>
    </p:embeddedFont>
    <p:embeddedFont>
      <p:font typeface="Source Sans Pro Bold" charset="1" panose="020B070303040302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jpeg" Type="http://schemas.openxmlformats.org/officeDocument/2006/relationships/image"/><Relationship Id="rId4" Target="../media/VAGHYvju0CQ.mp4" Type="http://schemas.openxmlformats.org/officeDocument/2006/relationships/video"/><Relationship Id="rId5" Target="../media/VAGHYvju0CQ.mp4" Type="http://schemas.microsoft.com/office/2007/relationships/media"/><Relationship Id="rId6" Target="../media/image1.png" Type="http://schemas.openxmlformats.org/officeDocument/2006/relationships/image"/><Relationship Id="rId7"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8.png" Type="http://schemas.openxmlformats.org/officeDocument/2006/relationships/image"/><Relationship Id="rId4" Target="../media/image49.jpeg" Type="http://schemas.openxmlformats.org/officeDocument/2006/relationships/image"/><Relationship Id="rId5" Target="../media/image50.jpeg" Type="http://schemas.openxmlformats.org/officeDocument/2006/relationships/image"/><Relationship Id="rId6" Target="../media/VAGHYnQwi38.mp4" Type="http://schemas.openxmlformats.org/officeDocument/2006/relationships/video"/><Relationship Id="rId7" Target="../media/VAGHYnQwi38.mp4" Type="http://schemas.microsoft.com/office/2007/relationships/media"/><Relationship Id="rId8" Target="../media/image1.png" Type="http://schemas.openxmlformats.org/officeDocument/2006/relationships/image"/><Relationship Id="rId9"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jpeg" Type="http://schemas.openxmlformats.org/officeDocument/2006/relationships/image"/><Relationship Id="rId11" Target="../media/VAGHYvMXTc0.mp4" Type="http://schemas.openxmlformats.org/officeDocument/2006/relationships/video"/><Relationship Id="rId12" Target="../media/VAGHYvMXTc0.mp4" Type="http://schemas.microsoft.com/office/2007/relationships/media"/><Relationship Id="rId13" Target="../media/image57.jpeg" Type="http://schemas.openxmlformats.org/officeDocument/2006/relationships/image"/><Relationship Id="rId14" Target="../media/VAGHYrtqVaw.mp4" Type="http://schemas.openxmlformats.org/officeDocument/2006/relationships/video"/><Relationship Id="rId15" Target="../media/VAGHYrtqVaw.mp4" Type="http://schemas.microsoft.com/office/2007/relationships/media"/><Relationship Id="rId16" Target="../media/image1.png" Type="http://schemas.openxmlformats.org/officeDocument/2006/relationships/image"/><Relationship Id="rId17" Target="../media/image2.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notesSlides/notesSlide4.xml" Type="http://schemas.openxmlformats.org/officeDocument/2006/relationships/notesSlide"/><Relationship Id="rId3" Target="../media/image51.jpe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jpeg" Type="http://schemas.openxmlformats.org/officeDocument/2006/relationships/image"/><Relationship Id="rId8" Target="../media/VAGHYqdE0MM.mp4" Type="http://schemas.openxmlformats.org/officeDocument/2006/relationships/video"/><Relationship Id="rId9" Target="../media/VAGHYqdE0MM.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HYg5AvgU.mp4" Type="http://schemas.openxmlformats.org/officeDocument/2006/relationships/video"/><Relationship Id="rId11" Target="../media/VAGHYg5AvgU.mp4" Type="http://schemas.microsoft.com/office/2007/relationships/media"/><Relationship Id="rId12" Target="../media/image61.jpeg" Type="http://schemas.openxmlformats.org/officeDocument/2006/relationships/image"/><Relationship Id="rId13" Target="../media/VAGHYggf_m4.mp4" Type="http://schemas.openxmlformats.org/officeDocument/2006/relationships/video"/><Relationship Id="rId14" Target="../media/VAGHYggf_m4.mp4" Type="http://schemas.microsoft.com/office/2007/relationships/media"/><Relationship Id="rId15" Target="../media/image62.jpeg" Type="http://schemas.openxmlformats.org/officeDocument/2006/relationships/image"/><Relationship Id="rId16" Target="../media/VAGHYrBUklc.mp4" Type="http://schemas.openxmlformats.org/officeDocument/2006/relationships/video"/><Relationship Id="rId17" Target="../media/VAGHYrBUklc.mp4" Type="http://schemas.microsoft.com/office/2007/relationships/media"/><Relationship Id="rId18" Target="../media/image1.png" Type="http://schemas.openxmlformats.org/officeDocument/2006/relationships/image"/><Relationship Id="rId19" Target="../media/image2.svg" Type="http://schemas.openxmlformats.org/officeDocument/2006/relationships/image"/><Relationship Id="rId2" Target="../notesSlides/notesSlide5.xml" Type="http://schemas.openxmlformats.org/officeDocument/2006/relationships/notesSlide"/><Relationship Id="rId3" Target="../media/image51.jpe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6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HYvjtrlY.mp4" Type="http://schemas.openxmlformats.org/officeDocument/2006/relationships/video"/><Relationship Id="rId11" Target="../media/VAGHYvjtrlY.mp4" Type="http://schemas.microsoft.com/office/2007/relationships/media"/><Relationship Id="rId12" Target="../media/image1.png" Type="http://schemas.openxmlformats.org/officeDocument/2006/relationships/image"/><Relationship Id="rId13" Target="../media/image2.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2" Target="../notesSlides/notesSlide6.xml" Type="http://schemas.openxmlformats.org/officeDocument/2006/relationships/notesSlide"/><Relationship Id="rId3" Target="../media/image51.jpeg" Type="http://schemas.openxmlformats.org/officeDocument/2006/relationships/image"/><Relationship Id="rId4" Target="../media/image52.png" Type="http://schemas.openxmlformats.org/officeDocument/2006/relationships/image"/><Relationship Id="rId5" Target="../media/image48.png" Type="http://schemas.openxmlformats.org/officeDocument/2006/relationships/image"/><Relationship Id="rId6" Target="../media/image63.jpeg" Type="http://schemas.openxmlformats.org/officeDocument/2006/relationships/image"/><Relationship Id="rId7" Target="../media/VAGHYq99Kps.mp4" Type="http://schemas.openxmlformats.org/officeDocument/2006/relationships/video"/><Relationship Id="rId8" Target="../media/VAGHYq99Kps.mp4" Type="http://schemas.microsoft.com/office/2007/relationships/media"/><Relationship Id="rId9" Target="../media/image6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jpeg" Type="http://schemas.openxmlformats.org/officeDocument/2006/relationships/image"/><Relationship Id="rId5" Target="../media/VAGHYrs_r6s.mp4" Type="http://schemas.openxmlformats.org/officeDocument/2006/relationships/video"/><Relationship Id="rId6" Target="../media/VAGHYrs_r6s.mp4" Type="http://schemas.microsoft.com/office/2007/relationships/media"/><Relationship Id="rId7" Target="../media/image1.png" Type="http://schemas.openxmlformats.org/officeDocument/2006/relationships/image"/><Relationship Id="rId8"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9.png" Type="http://schemas.openxmlformats.org/officeDocument/2006/relationships/image"/><Relationship Id="rId4" Target="../media/image70.jpeg" Type="http://schemas.openxmlformats.org/officeDocument/2006/relationships/image"/><Relationship Id="rId5" Target="../media/VAGHYtddZT8.mp4" Type="http://schemas.openxmlformats.org/officeDocument/2006/relationships/video"/><Relationship Id="rId6" Target="../media/VAGHYtddZT8.mp4" Type="http://schemas.microsoft.com/office/2007/relationships/media"/><Relationship Id="rId7" Target="../media/image1.png" Type="http://schemas.openxmlformats.org/officeDocument/2006/relationships/image"/><Relationship Id="rId8"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66.png" Type="http://schemas.openxmlformats.org/officeDocument/2006/relationships/image"/><Relationship Id="rId5" Target="../media/image73.png" Type="http://schemas.openxmlformats.org/officeDocument/2006/relationships/image"/><Relationship Id="rId6" Target="../media/image74.jpeg" Type="http://schemas.openxmlformats.org/officeDocument/2006/relationships/image"/><Relationship Id="rId7" Target="../media/VAGHYgsLDOQ.mp4" Type="http://schemas.openxmlformats.org/officeDocument/2006/relationships/video"/><Relationship Id="rId8" Target="../media/VAGHYgsLDOQ.mp4" Type="http://schemas.microsoft.com/office/2007/relationships/media"/><Relationship Id="rId9"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5.png" Type="http://schemas.openxmlformats.org/officeDocument/2006/relationships/image"/><Relationship Id="rId4" Target="../media/image76.jpeg" Type="http://schemas.openxmlformats.org/officeDocument/2006/relationships/image"/><Relationship Id="rId5" Target="../media/VAGHYvJYhcQ.mp4" Type="http://schemas.openxmlformats.org/officeDocument/2006/relationships/video"/><Relationship Id="rId6" Target="../media/VAGHYvJYhcQ.mp4" Type="http://schemas.microsoft.com/office/2007/relationships/media"/><Relationship Id="rId7" Target="../media/image1.png" Type="http://schemas.openxmlformats.org/officeDocument/2006/relationships/image"/><Relationship Id="rId8"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5.png" Type="http://schemas.openxmlformats.org/officeDocument/2006/relationships/image"/><Relationship Id="rId4" Target="../media/image77.jpeg" Type="http://schemas.openxmlformats.org/officeDocument/2006/relationships/image"/><Relationship Id="rId5" Target="../media/VAGHYtr_MGw.mp4" Type="http://schemas.openxmlformats.org/officeDocument/2006/relationships/video"/><Relationship Id="rId6" Target="../media/VAGHYtr_MGw.mp4" Type="http://schemas.microsoft.com/office/2007/relationships/media"/><Relationship Id="rId7" Target="../media/image1.png" Type="http://schemas.openxmlformats.org/officeDocument/2006/relationships/image"/><Relationship Id="rId8"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5.png" Type="http://schemas.openxmlformats.org/officeDocument/2006/relationships/image"/><Relationship Id="rId4" Target="../media/image78.jpeg" Type="http://schemas.openxmlformats.org/officeDocument/2006/relationships/image"/><Relationship Id="rId5" Target="../media/VAGHYrXH1SE.mp4" Type="http://schemas.openxmlformats.org/officeDocument/2006/relationships/video"/><Relationship Id="rId6" Target="../media/VAGHYrXH1SE.mp4" Type="http://schemas.microsoft.com/office/2007/relationships/media"/><Relationship Id="rId7" Target="../media/image1.png" Type="http://schemas.openxmlformats.org/officeDocument/2006/relationships/image"/><Relationship Id="rId8"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8.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HYomI5JU.mp4" Type="http://schemas.openxmlformats.org/officeDocument/2006/relationships/video"/><Relationship Id="rId11" Target="../media/VAGHYomI5JU.mp4" Type="http://schemas.microsoft.com/office/2007/relationships/media"/><Relationship Id="rId12" Target="../media/image91.png" Type="http://schemas.openxmlformats.org/officeDocument/2006/relationships/image"/><Relationship Id="rId13" Target="../media/image1.png" Type="http://schemas.openxmlformats.org/officeDocument/2006/relationships/image"/><Relationship Id="rId14" Target="../media/image2.svg" Type="http://schemas.openxmlformats.org/officeDocument/2006/relationships/image"/><Relationship Id="rId2" Target="../notesSlides/notesSlide8.xml" Type="http://schemas.openxmlformats.org/officeDocument/2006/relationships/notesSlide"/><Relationship Id="rId3" Target="../media/image51.jpe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89.jpeg" Type="http://schemas.openxmlformats.org/officeDocument/2006/relationships/image"/><Relationship Id="rId7" Target="../media/VAGHYi56Gcs.mp4" Type="http://schemas.openxmlformats.org/officeDocument/2006/relationships/video"/><Relationship Id="rId8" Target="../media/VAGHYi56Gcs.mp4" Type="http://schemas.microsoft.com/office/2007/relationships/media"/><Relationship Id="rId9" Target="../media/image90.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jpeg" Type="http://schemas.openxmlformats.org/officeDocument/2006/relationships/image"/><Relationship Id="rId3" Target="mailto:eferguson@webmarketingservices.com.mx" TargetMode="External" Type="http://schemas.openxmlformats.org/officeDocument/2006/relationships/hyperlink"/><Relationship Id="rId4" Target="mailto:martha@webmarketingservices.com.mx" TargetMode="External" Type="http://schemas.openxmlformats.org/officeDocument/2006/relationships/hyperlink"/><Relationship Id="rId5" Target="../media/image93.jpeg" Type="http://schemas.openxmlformats.org/officeDocument/2006/relationships/image"/><Relationship Id="rId6" Target="../media/image94.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 Id="rId7"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6" id="6" descr="Imagen que contiene Logotipo  Descripción generada automáticamente"/>
          <p:cNvSpPr/>
          <p:nvPr/>
        </p:nvSpPr>
        <p:spPr>
          <a:xfrm flipH="false" flipV="false" rot="0">
            <a:off x="9028714" y="0"/>
            <a:ext cx="9259286" cy="10292195"/>
          </a:xfrm>
          <a:custGeom>
            <a:avLst/>
            <a:gdLst/>
            <a:ahLst/>
            <a:cxnLst/>
            <a:rect r="r" b="b" t="t" l="l"/>
            <a:pathLst>
              <a:path h="10292195" w="9259286">
                <a:moveTo>
                  <a:pt x="0" y="0"/>
                </a:moveTo>
                <a:lnTo>
                  <a:pt x="9259286" y="0"/>
                </a:lnTo>
                <a:lnTo>
                  <a:pt x="9259286" y="10292195"/>
                </a:lnTo>
                <a:lnTo>
                  <a:pt x="0" y="10292195"/>
                </a:lnTo>
                <a:lnTo>
                  <a:pt x="0" y="0"/>
                </a:lnTo>
                <a:close/>
              </a:path>
            </a:pathLst>
          </a:custGeom>
          <a:blipFill>
            <a:blip r:embed="rId4"/>
            <a:stretch>
              <a:fillRect l="0" t="0" r="-22370" b="-4395"/>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alpha val="63922"/>
              </a:srgbClr>
            </a:solidFill>
          </p:spPr>
        </p:sp>
      </p:grpSp>
      <p:sp>
        <p:nvSpPr>
          <p:cNvPr name="TextBox 9" id="9"/>
          <p:cNvSpPr txBox="true"/>
          <p:nvPr/>
        </p:nvSpPr>
        <p:spPr>
          <a:xfrm rot="0">
            <a:off x="1557130" y="6665595"/>
            <a:ext cx="6975157" cy="380048"/>
          </a:xfrm>
          <a:prstGeom prst="rect">
            <a:avLst/>
          </a:prstGeom>
        </p:spPr>
        <p:txBody>
          <a:bodyPr anchor="t" rtlCol="false" tIns="0" lIns="0" bIns="0" rIns="0">
            <a:spAutoFit/>
          </a:bodyPr>
          <a:lstStyle/>
          <a:p>
            <a:pPr algn="l">
              <a:lnSpc>
                <a:spcPts val="2520"/>
              </a:lnSpc>
            </a:pPr>
            <a:r>
              <a:rPr lang="en-US" sz="2100" spc="450">
                <a:solidFill>
                  <a:srgbClr val="FFFFFF"/>
                </a:solidFill>
                <a:latin typeface="Source Sans Pro"/>
                <a:ea typeface="Source Sans Pro"/>
                <a:cs typeface="Source Sans Pro"/>
                <a:sym typeface="Source Sans Pro"/>
              </a:rPr>
              <a:t>WEB MARKETING SERVICES</a:t>
            </a:r>
          </a:p>
        </p:txBody>
      </p:sp>
      <p:sp>
        <p:nvSpPr>
          <p:cNvPr name="TextBox 10" id="10"/>
          <p:cNvSpPr txBox="true"/>
          <p:nvPr/>
        </p:nvSpPr>
        <p:spPr>
          <a:xfrm rot="0">
            <a:off x="1537616" y="3277372"/>
            <a:ext cx="8343973" cy="3156252"/>
          </a:xfrm>
          <a:prstGeom prst="rect">
            <a:avLst/>
          </a:prstGeom>
        </p:spPr>
        <p:txBody>
          <a:bodyPr anchor="t" rtlCol="false" tIns="0" lIns="0" bIns="0" rIns="0">
            <a:spAutoFit/>
          </a:bodyPr>
          <a:lstStyle/>
          <a:p>
            <a:pPr algn="l">
              <a:lnSpc>
                <a:spcPts val="11880"/>
              </a:lnSpc>
            </a:pPr>
            <a:r>
              <a:rPr lang="en-US" b="true" sz="13200" spc="450">
                <a:solidFill>
                  <a:srgbClr val="E62828"/>
                </a:solidFill>
                <a:latin typeface="Bebas Neue Bold"/>
                <a:ea typeface="Bebas Neue Bold"/>
                <a:cs typeface="Bebas Neue Bold"/>
                <a:sym typeface="Bebas Neue Bold"/>
              </a:rPr>
              <a:t>WMS</a:t>
            </a:r>
          </a:p>
          <a:p>
            <a:pPr algn="l">
              <a:lnSpc>
                <a:spcPts val="7290"/>
              </a:lnSpc>
            </a:pPr>
            <a:r>
              <a:rPr lang="en-US" b="true" sz="8100" spc="450">
                <a:solidFill>
                  <a:srgbClr val="D9D9D9"/>
                </a:solidFill>
                <a:latin typeface="Bebas Neue Bold"/>
                <a:ea typeface="Bebas Neue Bold"/>
                <a:cs typeface="Bebas Neue Bold"/>
                <a:sym typeface="Bebas Neue Bold"/>
              </a:rPr>
              <a:t>IS NOT YOUR</a:t>
            </a:r>
          </a:p>
          <a:p>
            <a:pPr algn="l">
              <a:lnSpc>
                <a:spcPts val="7290"/>
              </a:lnSpc>
            </a:pPr>
            <a:r>
              <a:rPr lang="en-US" b="true" sz="8100" spc="450">
                <a:solidFill>
                  <a:srgbClr val="D9D9D9"/>
                </a:solidFill>
                <a:latin typeface="Bebas Neue Bold"/>
                <a:ea typeface="Bebas Neue Bold"/>
                <a:cs typeface="Bebas Neue Bold"/>
                <a:sym typeface="Bebas Neue Bold"/>
              </a:rPr>
              <a:t>NEPHEWS MARKETING</a:t>
            </a:r>
          </a:p>
        </p:txBody>
      </p:sp>
      <p:sp>
        <p:nvSpPr>
          <p:cNvPr name="TextBox 11" id="11"/>
          <p:cNvSpPr txBox="true"/>
          <p:nvPr/>
        </p:nvSpPr>
        <p:spPr>
          <a:xfrm rot="5400000">
            <a:off x="13718881" y="4995030"/>
            <a:ext cx="7516840" cy="296941"/>
          </a:xfrm>
          <a:prstGeom prst="rect">
            <a:avLst/>
          </a:prstGeom>
        </p:spPr>
        <p:txBody>
          <a:bodyPr anchor="t" rtlCol="false" tIns="0" lIns="0" bIns="0" rIns="0">
            <a:spAutoFit/>
          </a:bodyPr>
          <a:lstStyle/>
          <a:p>
            <a:pPr algn="ctr">
              <a:lnSpc>
                <a:spcPts val="1800"/>
              </a:lnSpc>
            </a:pPr>
            <a:r>
              <a:rPr lang="en-US" sz="1500" spc="450">
                <a:solidFill>
                  <a:srgbClr val="FFFFFF"/>
                </a:solidFill>
                <a:latin typeface="Bebas Neue"/>
                <a:ea typeface="Bebas Neue"/>
                <a:cs typeface="Bebas Neue"/>
                <a:sym typeface="Bebas Neue"/>
              </a:rPr>
              <a:t>NOSOTROS     SERVICIOS   FORMATOS    PORTAFOLIO    CONTACTO</a:t>
            </a:r>
          </a:p>
        </p:txBody>
      </p:sp>
      <p:grpSp>
        <p:nvGrpSpPr>
          <p:cNvPr name="Group 12" id="12"/>
          <p:cNvGrpSpPr/>
          <p:nvPr/>
        </p:nvGrpSpPr>
        <p:grpSpPr>
          <a:xfrm rot="0">
            <a:off x="1637351" y="1028700"/>
            <a:ext cx="1102518" cy="356381"/>
            <a:chOff x="0" y="0"/>
            <a:chExt cx="1470024" cy="475174"/>
          </a:xfrm>
        </p:grpSpPr>
        <p:sp>
          <p:nvSpPr>
            <p:cNvPr name="Freeform 13" id="13"/>
            <p:cNvSpPr/>
            <p:nvPr/>
          </p:nvSpPr>
          <p:spPr>
            <a:xfrm flipH="false" flipV="false" rot="0">
              <a:off x="0" y="0"/>
              <a:ext cx="1470025" cy="475175"/>
            </a:xfrm>
            <a:custGeom>
              <a:avLst/>
              <a:gdLst/>
              <a:ahLst/>
              <a:cxnLst/>
              <a:rect r="r" b="b" t="t" l="l"/>
              <a:pathLst>
                <a:path h="475175" w="1470025">
                  <a:moveTo>
                    <a:pt x="0" y="0"/>
                  </a:moveTo>
                  <a:lnTo>
                    <a:pt x="1470025" y="0"/>
                  </a:lnTo>
                  <a:lnTo>
                    <a:pt x="1470025" y="475175"/>
                  </a:lnTo>
                  <a:lnTo>
                    <a:pt x="0" y="475175"/>
                  </a:lnTo>
                  <a:close/>
                </a:path>
              </a:pathLst>
            </a:custGeom>
            <a:solidFill>
              <a:srgbClr val="E62828"/>
            </a:solidFill>
          </p:spPr>
        </p:sp>
        <p:sp>
          <p:nvSpPr>
            <p:cNvPr name="TextBox 14" id="14"/>
            <p:cNvSpPr txBox="true"/>
            <p:nvPr/>
          </p:nvSpPr>
          <p:spPr>
            <a:xfrm>
              <a:off x="0" y="-19050"/>
              <a:ext cx="1470024" cy="49422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intro</a:t>
              </a:r>
            </a:p>
          </p:txBody>
        </p:sp>
      </p:grpSp>
      <p:sp>
        <p:nvSpPr>
          <p:cNvPr name="AutoShape 15" id="15"/>
          <p:cNvSpPr/>
          <p:nvPr/>
        </p:nvSpPr>
        <p:spPr>
          <a:xfrm>
            <a:off x="1537616" y="7471346"/>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6" id="6"/>
          <p:cNvSpPr/>
          <p:nvPr/>
        </p:nvSpPr>
        <p:spPr>
          <a:xfrm flipH="false" flipV="false" rot="0">
            <a:off x="5972175" y="0"/>
            <a:ext cx="12315825" cy="10287000"/>
          </a:xfrm>
          <a:custGeom>
            <a:avLst/>
            <a:gdLst/>
            <a:ahLst/>
            <a:cxnLst/>
            <a:rect r="r" b="b" t="t" l="l"/>
            <a:pathLst>
              <a:path h="10287000" w="12315825">
                <a:moveTo>
                  <a:pt x="0" y="0"/>
                </a:moveTo>
                <a:lnTo>
                  <a:pt x="12315825" y="0"/>
                </a:lnTo>
                <a:lnTo>
                  <a:pt x="12315825" y="10287000"/>
                </a:lnTo>
                <a:lnTo>
                  <a:pt x="0" y="10287000"/>
                </a:lnTo>
                <a:lnTo>
                  <a:pt x="0" y="0"/>
                </a:lnTo>
                <a:close/>
              </a:path>
            </a:pathLst>
          </a:custGeom>
          <a:blipFill>
            <a:blip r:embed="rId4"/>
            <a:stretch>
              <a:fillRect l="185" t="0" r="-35" b="0"/>
            </a:stretch>
          </a:blipFill>
        </p:spPr>
      </p:sp>
      <p:grpSp>
        <p:nvGrpSpPr>
          <p:cNvPr name="Group 7" id="7"/>
          <p:cNvGrpSpPr/>
          <p:nvPr/>
        </p:nvGrpSpPr>
        <p:grpSpPr>
          <a:xfrm rot="0">
            <a:off x="1256937" y="569050"/>
            <a:ext cx="1523335" cy="369331"/>
            <a:chOff x="0" y="0"/>
            <a:chExt cx="2031114" cy="492442"/>
          </a:xfrm>
        </p:grpSpPr>
        <p:sp>
          <p:nvSpPr>
            <p:cNvPr name="Freeform 8" id="8"/>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9" id="9"/>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10" id="10"/>
          <p:cNvSpPr txBox="true"/>
          <p:nvPr/>
        </p:nvSpPr>
        <p:spPr>
          <a:xfrm rot="0">
            <a:off x="1148823" y="2503264"/>
            <a:ext cx="4157464" cy="2020635"/>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Producción</a:t>
            </a:r>
          </a:p>
          <a:p>
            <a:pPr algn="l">
              <a:lnSpc>
                <a:spcPts val="5400"/>
              </a:lnSpc>
            </a:pPr>
            <a:r>
              <a:rPr lang="en-US" sz="6000">
                <a:solidFill>
                  <a:srgbClr val="E62828"/>
                </a:solidFill>
                <a:latin typeface="Bebas Neue"/>
                <a:ea typeface="Bebas Neue"/>
                <a:cs typeface="Bebas Neue"/>
                <a:sym typeface="Bebas Neue"/>
              </a:rPr>
              <a:t>de Activos </a:t>
            </a:r>
            <a:r>
              <a:rPr lang="en-US" sz="6000">
                <a:solidFill>
                  <a:srgbClr val="000000"/>
                </a:solidFill>
                <a:latin typeface="Bebas Neue"/>
                <a:ea typeface="Bebas Neue"/>
                <a:cs typeface="Bebas Neue"/>
                <a:sym typeface="Bebas Neue"/>
              </a:rPr>
              <a:t>Digitales</a:t>
            </a:r>
          </a:p>
        </p:txBody>
      </p:sp>
      <p:sp>
        <p:nvSpPr>
          <p:cNvPr name="TextBox 11" id="11"/>
          <p:cNvSpPr txBox="true"/>
          <p:nvPr/>
        </p:nvSpPr>
        <p:spPr>
          <a:xfrm rot="0">
            <a:off x="1226133" y="5899165"/>
            <a:ext cx="3825927" cy="2398490"/>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Todo esfuerzo publicitario digital implica contar con los activos de tu marca, estos pueden ser un sitio web, las piezas creativas o anuncios para tus campañas, tus perfiles en redes sociales y otros. Te podemos ayudar con la producción de éstos.</a:t>
            </a:r>
          </a:p>
        </p:txBody>
      </p:sp>
      <p:sp>
        <p:nvSpPr>
          <p:cNvPr name="AutoShape 12" id="12"/>
          <p:cNvSpPr/>
          <p:nvPr/>
        </p:nvSpPr>
        <p:spPr>
          <a:xfrm>
            <a:off x="1148823" y="4812325"/>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82"/>
            <a:ext cx="18288000" cy="5199250"/>
          </a:xfrm>
          <a:custGeom>
            <a:avLst/>
            <a:gdLst/>
            <a:ahLst/>
            <a:cxnLst/>
            <a:rect r="r" b="b" t="t" l="l"/>
            <a:pathLst>
              <a:path h="5199250" w="18288000">
                <a:moveTo>
                  <a:pt x="0" y="0"/>
                </a:moveTo>
                <a:lnTo>
                  <a:pt x="18288000" y="0"/>
                </a:lnTo>
                <a:lnTo>
                  <a:pt x="18288000" y="5199250"/>
                </a:lnTo>
                <a:lnTo>
                  <a:pt x="0" y="5199250"/>
                </a:lnTo>
                <a:lnTo>
                  <a:pt x="0" y="0"/>
                </a:lnTo>
                <a:close/>
              </a:path>
            </a:pathLst>
          </a:custGeom>
          <a:blipFill>
            <a:blip r:embed="rId2"/>
            <a:stretch>
              <a:fillRect l="0" t="0" r="-38" b="0"/>
            </a:stretch>
          </a:blipFill>
        </p:spPr>
      </p:sp>
      <p:grpSp>
        <p:nvGrpSpPr>
          <p:cNvPr name="Group 3" id="3"/>
          <p:cNvGrpSpPr/>
          <p:nvPr/>
        </p:nvGrpSpPr>
        <p:grpSpPr>
          <a:xfrm rot="0">
            <a:off x="1040436" y="569050"/>
            <a:ext cx="1523335" cy="369331"/>
            <a:chOff x="0" y="0"/>
            <a:chExt cx="2031114" cy="492442"/>
          </a:xfrm>
        </p:grpSpPr>
        <p:sp>
          <p:nvSpPr>
            <p:cNvPr name="Freeform 4" id="4"/>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5" id="5"/>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6" id="6"/>
          <p:cNvSpPr txBox="true"/>
          <p:nvPr/>
        </p:nvSpPr>
        <p:spPr>
          <a:xfrm rot="0">
            <a:off x="989000" y="6339553"/>
            <a:ext cx="4157464" cy="1396921"/>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email</a:t>
            </a:r>
          </a:p>
          <a:p>
            <a:pPr algn="l">
              <a:lnSpc>
                <a:spcPts val="5400"/>
              </a:lnSpc>
            </a:pPr>
            <a:r>
              <a:rPr lang="en-US" sz="6000">
                <a:solidFill>
                  <a:srgbClr val="E62828"/>
                </a:solidFill>
                <a:latin typeface="Bebas Neue"/>
                <a:ea typeface="Bebas Neue"/>
                <a:cs typeface="Bebas Neue"/>
                <a:sym typeface="Bebas Neue"/>
              </a:rPr>
              <a:t>marketing</a:t>
            </a:r>
          </a:p>
        </p:txBody>
      </p:sp>
      <p:sp>
        <p:nvSpPr>
          <p:cNvPr name="TextBox 7" id="7"/>
          <p:cNvSpPr txBox="true"/>
          <p:nvPr/>
        </p:nvSpPr>
        <p:spPr>
          <a:xfrm rot="0">
            <a:off x="5552256" y="6146377"/>
            <a:ext cx="7183488" cy="1733691"/>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Si cuentas con una base de datos de tus clientes o prospectos que incluya su correo electrónico y o nçumero celular, debes capitalizarlo a través de estrategias de retención y desarrollo de clientes así como de desarrollo de lealtad hacia tu marca, el eMail marketing y los SMSs son un canal digital que te permite hacerlo de manera efectiva. Consúltanos.</a:t>
            </a:r>
          </a:p>
        </p:txBody>
      </p:sp>
      <p:grpSp>
        <p:nvGrpSpPr>
          <p:cNvPr name="Group 8" id="8"/>
          <p:cNvGrpSpPr/>
          <p:nvPr/>
        </p:nvGrpSpPr>
        <p:grpSpPr>
          <a:xfrm rot="0">
            <a:off x="16349662" y="9258300"/>
            <a:ext cx="1147360" cy="523877"/>
            <a:chOff x="0" y="0"/>
            <a:chExt cx="1529814" cy="698502"/>
          </a:xfrm>
        </p:grpSpPr>
        <p:sp>
          <p:nvSpPr>
            <p:cNvPr name="Freeform 9" id="9"/>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0" id="10"/>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1" id="11"/>
          <p:cNvSpPr/>
          <p:nvPr/>
        </p:nvSpPr>
        <p:spPr>
          <a:xfrm>
            <a:off x="1028700" y="790864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TextBox 6" id="6"/>
          <p:cNvSpPr txBox="true"/>
          <p:nvPr/>
        </p:nvSpPr>
        <p:spPr>
          <a:xfrm rot="0">
            <a:off x="763060" y="3131915"/>
            <a:ext cx="4157464" cy="1396921"/>
          </a:xfrm>
          <a:prstGeom prst="rect">
            <a:avLst/>
          </a:prstGeom>
        </p:spPr>
        <p:txBody>
          <a:bodyPr anchor="t" rtlCol="false" tIns="0" lIns="0" bIns="0" rIns="0">
            <a:spAutoFit/>
          </a:bodyPr>
          <a:lstStyle/>
          <a:p>
            <a:pPr algn="l">
              <a:lnSpc>
                <a:spcPts val="5400"/>
              </a:lnSpc>
            </a:pPr>
          </a:p>
          <a:p>
            <a:pPr algn="l">
              <a:lnSpc>
                <a:spcPts val="5400"/>
              </a:lnSpc>
            </a:pPr>
            <a:r>
              <a:rPr lang="en-US" sz="6000">
                <a:solidFill>
                  <a:srgbClr val="000000"/>
                </a:solidFill>
                <a:latin typeface="Bebas Neue"/>
                <a:ea typeface="Bebas Neue"/>
                <a:cs typeface="Bebas Neue"/>
                <a:sym typeface="Bebas Neue"/>
              </a:rPr>
              <a:t>Analytics</a:t>
            </a:r>
          </a:p>
        </p:txBody>
      </p:sp>
      <p:sp>
        <p:nvSpPr>
          <p:cNvPr name="TextBox 7" id="7"/>
          <p:cNvSpPr txBox="true"/>
          <p:nvPr/>
        </p:nvSpPr>
        <p:spPr>
          <a:xfrm rot="0">
            <a:off x="840372" y="5899165"/>
            <a:ext cx="4319598" cy="2398490"/>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Cualquiera que sea tu estrategia digital, se debe monitorizar de manera precisa, de tal forma que puedas evaluarla, en consecuencia, tomar acciones de optimización hacia el cumplimiento de los objetivos. Conoce la forma en que lo hacemos. Llámanos.</a:t>
            </a:r>
          </a:p>
        </p:txBody>
      </p:sp>
      <p:grpSp>
        <p:nvGrpSpPr>
          <p:cNvPr name="Group 8" id="8"/>
          <p:cNvGrpSpPr/>
          <p:nvPr/>
        </p:nvGrpSpPr>
        <p:grpSpPr>
          <a:xfrm rot="0">
            <a:off x="814497" y="569050"/>
            <a:ext cx="1523335" cy="369331"/>
            <a:chOff x="0" y="0"/>
            <a:chExt cx="2031114" cy="492442"/>
          </a:xfrm>
        </p:grpSpPr>
        <p:sp>
          <p:nvSpPr>
            <p:cNvPr name="Freeform 9" id="9"/>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10" id="10"/>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Freeform 11" id="11"/>
          <p:cNvSpPr/>
          <p:nvPr/>
        </p:nvSpPr>
        <p:spPr>
          <a:xfrm flipH="false" flipV="false" rot="0">
            <a:off x="7043738" y="0"/>
            <a:ext cx="11244262" cy="10287000"/>
          </a:xfrm>
          <a:custGeom>
            <a:avLst/>
            <a:gdLst/>
            <a:ahLst/>
            <a:cxnLst/>
            <a:rect r="r" b="b" t="t" l="l"/>
            <a:pathLst>
              <a:path h="10287000" w="11244262">
                <a:moveTo>
                  <a:pt x="0" y="0"/>
                </a:moveTo>
                <a:lnTo>
                  <a:pt x="11244262" y="0"/>
                </a:lnTo>
                <a:lnTo>
                  <a:pt x="11244262" y="10287000"/>
                </a:lnTo>
                <a:lnTo>
                  <a:pt x="0" y="10287000"/>
                </a:lnTo>
                <a:lnTo>
                  <a:pt x="0" y="0"/>
                </a:lnTo>
                <a:close/>
              </a:path>
            </a:pathLst>
          </a:custGeom>
          <a:blipFill>
            <a:blip r:embed="rId4"/>
            <a:stretch>
              <a:fillRect l="0" t="0" r="0" b="-23"/>
            </a:stretch>
          </a:blipFill>
        </p:spPr>
      </p:sp>
      <p:sp>
        <p:nvSpPr>
          <p:cNvPr name="AutoShape 12" id="12"/>
          <p:cNvSpPr/>
          <p:nvPr/>
        </p:nvSpPr>
        <p:spPr>
          <a:xfrm>
            <a:off x="757588" y="476318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0"/>
            <a:ext cx="8115614" cy="10287000"/>
            <a:chOff x="0" y="0"/>
            <a:chExt cx="10820818" cy="13716000"/>
          </a:xfrm>
        </p:grpSpPr>
        <p:sp>
          <p:nvSpPr>
            <p:cNvPr name="Freeform 3" id="3"/>
            <p:cNvSpPr/>
            <p:nvPr/>
          </p:nvSpPr>
          <p:spPr>
            <a:xfrm flipH="false" flipV="false" rot="0">
              <a:off x="0" y="0"/>
              <a:ext cx="10820781" cy="13716000"/>
            </a:xfrm>
            <a:custGeom>
              <a:avLst/>
              <a:gdLst/>
              <a:ahLst/>
              <a:cxnLst/>
              <a:rect r="r" b="b" t="t" l="l"/>
              <a:pathLst>
                <a:path h="13716000" w="10820781">
                  <a:moveTo>
                    <a:pt x="0" y="0"/>
                  </a:moveTo>
                  <a:lnTo>
                    <a:pt x="10820781" y="0"/>
                  </a:lnTo>
                  <a:lnTo>
                    <a:pt x="10820781" y="13716000"/>
                  </a:lnTo>
                  <a:lnTo>
                    <a:pt x="0" y="13716000"/>
                  </a:lnTo>
                  <a:close/>
                </a:path>
              </a:pathLst>
            </a:custGeom>
            <a:solidFill>
              <a:srgbClr val="F2F2F2"/>
            </a:solidFill>
          </p:spPr>
        </p:sp>
      </p:grpSp>
      <p:sp>
        <p:nvSpPr>
          <p:cNvPr name="TextBox 4" id="4"/>
          <p:cNvSpPr txBox="true"/>
          <p:nvPr/>
        </p:nvSpPr>
        <p:spPr>
          <a:xfrm rot="0">
            <a:off x="10635615" y="4565727"/>
            <a:ext cx="6603682" cy="1249204"/>
          </a:xfrm>
          <a:prstGeom prst="rect">
            <a:avLst/>
          </a:prstGeom>
        </p:spPr>
        <p:txBody>
          <a:bodyPr anchor="t" rtlCol="false" tIns="0" lIns="0" bIns="0" rIns="0">
            <a:spAutoFit/>
          </a:bodyPr>
          <a:lstStyle/>
          <a:p>
            <a:pPr algn="l">
              <a:lnSpc>
                <a:spcPts val="6480"/>
              </a:lnSpc>
            </a:pPr>
            <a:r>
              <a:rPr lang="en-US" sz="6000">
                <a:solidFill>
                  <a:srgbClr val="000000"/>
                </a:solidFill>
                <a:latin typeface="Bebas Neue"/>
                <a:ea typeface="Bebas Neue"/>
                <a:cs typeface="Bebas Neue"/>
                <a:sym typeface="Bebas Neue"/>
              </a:rPr>
              <a:t>​¿CÓMO LO HACEMOS?:</a:t>
            </a:r>
          </a:p>
          <a:p>
            <a:pPr algn="l">
              <a:lnSpc>
                <a:spcPts val="6480"/>
              </a:lnSpc>
            </a:pPr>
            <a:r>
              <a:rPr lang="en-US" sz="6000">
                <a:solidFill>
                  <a:srgbClr val="E62828"/>
                </a:solidFill>
                <a:latin typeface="Bebas Neue"/>
                <a:ea typeface="Bebas Neue"/>
                <a:cs typeface="Bebas Neue"/>
                <a:sym typeface="Bebas Neue"/>
              </a:rPr>
              <a:t>CICLO DE MEJORA CONTINUA</a:t>
            </a:r>
          </a:p>
        </p:txBody>
      </p:sp>
      <p:sp>
        <p:nvSpPr>
          <p:cNvPr name="TextBox 5" id="5"/>
          <p:cNvSpPr txBox="true"/>
          <p:nvPr/>
        </p:nvSpPr>
        <p:spPr>
          <a:xfrm rot="0">
            <a:off x="10636258" y="6477600"/>
            <a:ext cx="6604179" cy="1401292"/>
          </a:xfrm>
          <a:prstGeom prst="rect">
            <a:avLst/>
          </a:prstGeom>
        </p:spPr>
        <p:txBody>
          <a:bodyPr anchor="t" rtlCol="false" tIns="0" lIns="0" bIns="0" rIns="0">
            <a:spAutoFit/>
          </a:bodyPr>
          <a:lstStyle/>
          <a:p>
            <a:pPr algn="l">
              <a:lnSpc>
                <a:spcPts val="2592"/>
              </a:lnSpc>
            </a:pPr>
            <a:r>
              <a:rPr lang="en-US" sz="1800" b="true">
                <a:solidFill>
                  <a:srgbClr val="000000">
                    <a:alpha val="60000"/>
                  </a:srgbClr>
                </a:solidFill>
                <a:latin typeface="Source Sans Pro Bold"/>
                <a:ea typeface="Source Sans Pro Bold"/>
                <a:cs typeface="Source Sans Pro Bold"/>
                <a:sym typeface="Source Sans Pro Bold"/>
              </a:rPr>
              <a:t>Nuestra metodología de trabajo </a:t>
            </a:r>
            <a:r>
              <a:rPr lang="en-US" sz="1800">
                <a:solidFill>
                  <a:srgbClr val="000000">
                    <a:alpha val="60000"/>
                  </a:srgbClr>
                </a:solidFill>
                <a:latin typeface="Source Sans Pro"/>
                <a:ea typeface="Source Sans Pro"/>
                <a:cs typeface="Source Sans Pro"/>
                <a:sym typeface="Source Sans Pro"/>
              </a:rPr>
              <a:t>se basa en un ciclo de mejora continua, lo que de forma natural nos permite dar un seguimiento continuo a los proyectos de cada cliente e implemetar mejoras con oportunidad.</a:t>
            </a:r>
          </a:p>
        </p:txBody>
      </p:sp>
      <p:sp>
        <p:nvSpPr>
          <p:cNvPr name="TextBox 6" id="6"/>
          <p:cNvSpPr txBox="true"/>
          <p:nvPr/>
        </p:nvSpPr>
        <p:spPr>
          <a:xfrm rot="0">
            <a:off x="10586079" y="2446707"/>
            <a:ext cx="2828145" cy="2119293"/>
          </a:xfrm>
          <a:prstGeom prst="rect">
            <a:avLst/>
          </a:prstGeom>
        </p:spPr>
        <p:txBody>
          <a:bodyPr anchor="t" rtlCol="false" tIns="0" lIns="0" bIns="0" rIns="0">
            <a:spAutoFit/>
          </a:bodyPr>
          <a:lstStyle/>
          <a:p>
            <a:pPr algn="l">
              <a:lnSpc>
                <a:spcPts val="18630"/>
              </a:lnSpc>
            </a:pPr>
            <a:r>
              <a:rPr lang="en-US" sz="17250" b="true">
                <a:solidFill>
                  <a:srgbClr val="000000">
                    <a:alpha val="9804"/>
                  </a:srgbClr>
                </a:solidFill>
                <a:latin typeface="Bebas Neue Bold"/>
                <a:ea typeface="Bebas Neue Bold"/>
                <a:cs typeface="Bebas Neue Bold"/>
                <a:sym typeface="Bebas Neue Bold"/>
              </a:rPr>
              <a:t>03</a:t>
            </a:r>
          </a:p>
        </p:txBody>
      </p:sp>
      <p:sp>
        <p:nvSpPr>
          <p:cNvPr name="TextBox 7" id="7"/>
          <p:cNvSpPr txBox="true"/>
          <p:nvPr/>
        </p:nvSpPr>
        <p:spPr>
          <a:xfrm rot="-5400000">
            <a:off x="6141267" y="4993957"/>
            <a:ext cx="519128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servicios     servicios    servicios </a:t>
            </a:r>
          </a:p>
        </p:txBody>
      </p:sp>
      <p:grpSp>
        <p:nvGrpSpPr>
          <p:cNvPr name="Group 8" id="8"/>
          <p:cNvGrpSpPr/>
          <p:nvPr/>
        </p:nvGrpSpPr>
        <p:grpSpPr>
          <a:xfrm rot="0">
            <a:off x="8585754" y="569120"/>
            <a:ext cx="1942555" cy="369093"/>
            <a:chOff x="0" y="0"/>
            <a:chExt cx="2590074" cy="492124"/>
          </a:xfrm>
        </p:grpSpPr>
        <p:sp>
          <p:nvSpPr>
            <p:cNvPr name="Freeform 9" id="9"/>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10" id="10"/>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11" id="11"/>
          <p:cNvSpPr txBox="true"/>
          <p:nvPr/>
        </p:nvSpPr>
        <p:spPr>
          <a:xfrm rot="0">
            <a:off x="253197" y="1144235"/>
            <a:ext cx="7600983" cy="472083"/>
          </a:xfrm>
          <a:prstGeom prst="rect">
            <a:avLst/>
          </a:prstGeom>
        </p:spPr>
        <p:txBody>
          <a:bodyPr anchor="t" rtlCol="false" tIns="0" lIns="0" bIns="0" rIns="0">
            <a:spAutoFit/>
          </a:bodyPr>
          <a:lstStyle/>
          <a:p>
            <a:pPr algn="ctr">
              <a:lnSpc>
                <a:spcPts val="3240"/>
              </a:lnSpc>
            </a:pPr>
            <a:r>
              <a:rPr lang="en-US" sz="2700">
                <a:solidFill>
                  <a:srgbClr val="A6A6A6"/>
                </a:solidFill>
                <a:latin typeface="Bebas Neue"/>
                <a:ea typeface="Bebas Neue"/>
                <a:cs typeface="Bebas Neue"/>
                <a:sym typeface="Bebas Neue"/>
              </a:rPr>
              <a:t>objetivos de negocio </a:t>
            </a:r>
            <a:r>
              <a:rPr lang="en-US" sz="2700">
                <a:solidFill>
                  <a:srgbClr val="E62828"/>
                </a:solidFill>
                <a:latin typeface="Bebas Neue"/>
                <a:ea typeface="Bebas Neue"/>
                <a:cs typeface="Bebas Neue"/>
                <a:sym typeface="Bebas Neue"/>
              </a:rPr>
              <a:t>+ </a:t>
            </a:r>
            <a:r>
              <a:rPr lang="en-US" sz="2700">
                <a:solidFill>
                  <a:srgbClr val="A6A6A6"/>
                </a:solidFill>
                <a:latin typeface="Bebas Neue"/>
                <a:ea typeface="Bebas Neue"/>
                <a:cs typeface="Bebas Neue"/>
                <a:sym typeface="Bebas Neue"/>
              </a:rPr>
              <a:t>Diagnóstico</a:t>
            </a:r>
            <a:r>
              <a:rPr lang="en-US" sz="2700">
                <a:solidFill>
                  <a:srgbClr val="808080"/>
                </a:solidFill>
                <a:latin typeface="Bebas Neue"/>
                <a:ea typeface="Bebas Neue"/>
                <a:cs typeface="Bebas Neue"/>
                <a:sym typeface="Bebas Neue"/>
              </a:rPr>
              <a:t> </a:t>
            </a:r>
            <a:r>
              <a:rPr lang="en-US" sz="2700">
                <a:solidFill>
                  <a:srgbClr val="E62828"/>
                </a:solidFill>
                <a:latin typeface="Bebas Neue"/>
                <a:ea typeface="Bebas Neue"/>
                <a:cs typeface="Bebas Neue"/>
                <a:sym typeface="Bebas Neue"/>
              </a:rPr>
              <a:t>+</a:t>
            </a:r>
            <a:r>
              <a:rPr lang="en-US" sz="2700">
                <a:solidFill>
                  <a:srgbClr val="808080"/>
                </a:solidFill>
                <a:latin typeface="Bebas Neue"/>
                <a:ea typeface="Bebas Neue"/>
                <a:cs typeface="Bebas Neue"/>
                <a:sym typeface="Bebas Neue"/>
              </a:rPr>
              <a:t> </a:t>
            </a:r>
            <a:r>
              <a:rPr lang="en-US" sz="2700">
                <a:solidFill>
                  <a:srgbClr val="A6A6A6"/>
                </a:solidFill>
                <a:latin typeface="Bebas Neue"/>
                <a:ea typeface="Bebas Neue"/>
                <a:cs typeface="Bebas Neue"/>
                <a:sym typeface="Bebas Neue"/>
              </a:rPr>
              <a:t>factibilidad del proyecto</a:t>
            </a:r>
          </a:p>
        </p:txBody>
      </p:sp>
      <p:sp>
        <p:nvSpPr>
          <p:cNvPr name="Freeform 12" id="12"/>
          <p:cNvSpPr/>
          <p:nvPr/>
        </p:nvSpPr>
        <p:spPr>
          <a:xfrm flipH="false" flipV="false" rot="0">
            <a:off x="-477243" y="995663"/>
            <a:ext cx="9062443" cy="9062442"/>
          </a:xfrm>
          <a:custGeom>
            <a:avLst/>
            <a:gdLst/>
            <a:ahLst/>
            <a:cxnLst/>
            <a:rect r="r" b="b" t="t" l="l"/>
            <a:pathLst>
              <a:path h="9062442" w="9062443">
                <a:moveTo>
                  <a:pt x="0" y="0"/>
                </a:moveTo>
                <a:lnTo>
                  <a:pt x="9062443" y="0"/>
                </a:lnTo>
                <a:lnTo>
                  <a:pt x="9062443" y="9062442"/>
                </a:lnTo>
                <a:lnTo>
                  <a:pt x="0" y="9062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2700000">
            <a:off x="2352493" y="4883098"/>
            <a:ext cx="1291260" cy="1273730"/>
            <a:chOff x="0" y="0"/>
            <a:chExt cx="1721680" cy="1698306"/>
          </a:xfrm>
        </p:grpSpPr>
        <p:sp>
          <p:nvSpPr>
            <p:cNvPr name="Freeform 14" id="14"/>
            <p:cNvSpPr/>
            <p:nvPr/>
          </p:nvSpPr>
          <p:spPr>
            <a:xfrm flipH="false" flipV="false" rot="0">
              <a:off x="0" y="0"/>
              <a:ext cx="1721739" cy="1698244"/>
            </a:xfrm>
            <a:custGeom>
              <a:avLst/>
              <a:gdLst/>
              <a:ahLst/>
              <a:cxnLst/>
              <a:rect r="r" b="b" t="t" l="l"/>
              <a:pathLst>
                <a:path h="1698244" w="1721739">
                  <a:moveTo>
                    <a:pt x="1721739" y="0"/>
                  </a:moveTo>
                  <a:lnTo>
                    <a:pt x="1718564" y="1698244"/>
                  </a:lnTo>
                  <a:lnTo>
                    <a:pt x="0" y="1695958"/>
                  </a:lnTo>
                  <a:lnTo>
                    <a:pt x="1778" y="1661160"/>
                  </a:lnTo>
                  <a:cubicBezTo>
                    <a:pt x="90551" y="786892"/>
                    <a:pt x="785622" y="91948"/>
                    <a:pt x="1659890" y="3175"/>
                  </a:cubicBezTo>
                  <a:close/>
                </a:path>
              </a:pathLst>
            </a:custGeom>
            <a:solidFill>
              <a:srgbClr val="EC5A5A"/>
            </a:solidFill>
          </p:spPr>
        </p:sp>
      </p:grpSp>
      <p:grpSp>
        <p:nvGrpSpPr>
          <p:cNvPr name="Group 15" id="15"/>
          <p:cNvGrpSpPr/>
          <p:nvPr/>
        </p:nvGrpSpPr>
        <p:grpSpPr>
          <a:xfrm rot="-2700000">
            <a:off x="3403083" y="3832507"/>
            <a:ext cx="1291260" cy="1273729"/>
            <a:chOff x="0" y="0"/>
            <a:chExt cx="1721680" cy="1698306"/>
          </a:xfrm>
        </p:grpSpPr>
        <p:sp>
          <p:nvSpPr>
            <p:cNvPr name="Freeform 16" id="16"/>
            <p:cNvSpPr/>
            <p:nvPr/>
          </p:nvSpPr>
          <p:spPr>
            <a:xfrm flipH="false" flipV="false" rot="0">
              <a:off x="0" y="0"/>
              <a:ext cx="1721739" cy="1698244"/>
            </a:xfrm>
            <a:custGeom>
              <a:avLst/>
              <a:gdLst/>
              <a:ahLst/>
              <a:cxnLst/>
              <a:rect r="r" b="b" t="t" l="l"/>
              <a:pathLst>
                <a:path h="1698244" w="1721739">
                  <a:moveTo>
                    <a:pt x="0" y="0"/>
                  </a:moveTo>
                  <a:lnTo>
                    <a:pt x="3175" y="1698244"/>
                  </a:lnTo>
                  <a:lnTo>
                    <a:pt x="1721739" y="1695958"/>
                  </a:lnTo>
                  <a:lnTo>
                    <a:pt x="1719961" y="1661160"/>
                  </a:lnTo>
                  <a:cubicBezTo>
                    <a:pt x="1631188" y="786892"/>
                    <a:pt x="936117" y="91948"/>
                    <a:pt x="61849" y="3175"/>
                  </a:cubicBezTo>
                  <a:close/>
                </a:path>
              </a:pathLst>
            </a:custGeom>
            <a:solidFill>
              <a:srgbClr val="E62828"/>
            </a:solidFill>
          </p:spPr>
        </p:sp>
      </p:grpSp>
      <p:grpSp>
        <p:nvGrpSpPr>
          <p:cNvPr name="Group 17" id="17"/>
          <p:cNvGrpSpPr/>
          <p:nvPr/>
        </p:nvGrpSpPr>
        <p:grpSpPr>
          <a:xfrm rot="-2700000">
            <a:off x="3415271" y="5945875"/>
            <a:ext cx="1291260" cy="1273730"/>
            <a:chOff x="0" y="0"/>
            <a:chExt cx="1721680" cy="1698306"/>
          </a:xfrm>
        </p:grpSpPr>
        <p:sp>
          <p:nvSpPr>
            <p:cNvPr name="Freeform 18" id="18"/>
            <p:cNvSpPr/>
            <p:nvPr/>
          </p:nvSpPr>
          <p:spPr>
            <a:xfrm flipH="false" flipV="false" rot="0">
              <a:off x="0" y="0"/>
              <a:ext cx="1721739" cy="1698244"/>
            </a:xfrm>
            <a:custGeom>
              <a:avLst/>
              <a:gdLst/>
              <a:ahLst/>
              <a:cxnLst/>
              <a:rect r="r" b="b" t="t" l="l"/>
              <a:pathLst>
                <a:path h="1698244" w="1721739">
                  <a:moveTo>
                    <a:pt x="1721739" y="1698244"/>
                  </a:moveTo>
                  <a:lnTo>
                    <a:pt x="1718564" y="0"/>
                  </a:lnTo>
                  <a:lnTo>
                    <a:pt x="0" y="2286"/>
                  </a:lnTo>
                  <a:lnTo>
                    <a:pt x="1778" y="37084"/>
                  </a:lnTo>
                  <a:cubicBezTo>
                    <a:pt x="90551" y="911352"/>
                    <a:pt x="785622" y="1606423"/>
                    <a:pt x="1659890" y="1695196"/>
                  </a:cubicBezTo>
                  <a:close/>
                </a:path>
              </a:pathLst>
            </a:custGeom>
            <a:solidFill>
              <a:srgbClr val="808080"/>
            </a:solidFill>
          </p:spPr>
        </p:sp>
      </p:grpSp>
      <p:grpSp>
        <p:nvGrpSpPr>
          <p:cNvPr name="Group 19" id="19"/>
          <p:cNvGrpSpPr/>
          <p:nvPr/>
        </p:nvGrpSpPr>
        <p:grpSpPr>
          <a:xfrm rot="-2700000">
            <a:off x="4465860" y="4895284"/>
            <a:ext cx="1291260" cy="1273730"/>
            <a:chOff x="0" y="0"/>
            <a:chExt cx="1721680" cy="1698306"/>
          </a:xfrm>
        </p:grpSpPr>
        <p:sp>
          <p:nvSpPr>
            <p:cNvPr name="Freeform 20" id="20"/>
            <p:cNvSpPr/>
            <p:nvPr/>
          </p:nvSpPr>
          <p:spPr>
            <a:xfrm flipH="false" flipV="false" rot="0">
              <a:off x="0" y="0"/>
              <a:ext cx="1721739" cy="1698244"/>
            </a:xfrm>
            <a:custGeom>
              <a:avLst/>
              <a:gdLst/>
              <a:ahLst/>
              <a:cxnLst/>
              <a:rect r="r" b="b" t="t" l="l"/>
              <a:pathLst>
                <a:path h="1698244" w="1721739">
                  <a:moveTo>
                    <a:pt x="0" y="1698244"/>
                  </a:moveTo>
                  <a:lnTo>
                    <a:pt x="3175" y="0"/>
                  </a:lnTo>
                  <a:lnTo>
                    <a:pt x="1721739" y="2286"/>
                  </a:lnTo>
                  <a:lnTo>
                    <a:pt x="1719961" y="37084"/>
                  </a:lnTo>
                  <a:cubicBezTo>
                    <a:pt x="1631188" y="911352"/>
                    <a:pt x="936117" y="1606423"/>
                    <a:pt x="61849" y="1695196"/>
                  </a:cubicBezTo>
                  <a:close/>
                </a:path>
              </a:pathLst>
            </a:custGeom>
            <a:solidFill>
              <a:srgbClr val="A6A6A6"/>
            </a:solidFill>
          </p:spPr>
        </p:sp>
      </p:grpSp>
      <p:grpSp>
        <p:nvGrpSpPr>
          <p:cNvPr name="Group 21" id="21"/>
          <p:cNvGrpSpPr/>
          <p:nvPr/>
        </p:nvGrpSpPr>
        <p:grpSpPr>
          <a:xfrm rot="-2700000">
            <a:off x="3083746" y="4556651"/>
            <a:ext cx="1885199" cy="1885199"/>
            <a:chOff x="0" y="0"/>
            <a:chExt cx="2513598" cy="2513598"/>
          </a:xfrm>
        </p:grpSpPr>
        <p:sp>
          <p:nvSpPr>
            <p:cNvPr name="Freeform 22" id="22"/>
            <p:cNvSpPr/>
            <p:nvPr/>
          </p:nvSpPr>
          <p:spPr>
            <a:xfrm flipH="false" flipV="false" rot="0">
              <a:off x="98425" y="98425"/>
              <a:ext cx="2316734" cy="2316734"/>
            </a:xfrm>
            <a:custGeom>
              <a:avLst/>
              <a:gdLst/>
              <a:ahLst/>
              <a:cxnLst/>
              <a:rect r="r" b="b" t="t" l="l"/>
              <a:pathLst>
                <a:path h="2316734" w="2316734">
                  <a:moveTo>
                    <a:pt x="0" y="1158367"/>
                  </a:moveTo>
                  <a:cubicBezTo>
                    <a:pt x="0" y="518668"/>
                    <a:pt x="518668" y="0"/>
                    <a:pt x="1158367" y="0"/>
                  </a:cubicBezTo>
                  <a:cubicBezTo>
                    <a:pt x="1798066" y="0"/>
                    <a:pt x="2316734" y="518668"/>
                    <a:pt x="2316734" y="1158367"/>
                  </a:cubicBezTo>
                  <a:cubicBezTo>
                    <a:pt x="2316734" y="1798066"/>
                    <a:pt x="1798066" y="2316734"/>
                    <a:pt x="1158367" y="2316734"/>
                  </a:cubicBezTo>
                  <a:cubicBezTo>
                    <a:pt x="518668" y="2316734"/>
                    <a:pt x="0" y="1798066"/>
                    <a:pt x="0" y="1158367"/>
                  </a:cubicBezTo>
                  <a:close/>
                </a:path>
              </a:pathLst>
            </a:custGeom>
            <a:solidFill>
              <a:srgbClr val="E7E6E6"/>
            </a:solidFill>
          </p:spPr>
        </p:sp>
        <p:sp>
          <p:nvSpPr>
            <p:cNvPr name="Freeform 23" id="23"/>
            <p:cNvSpPr/>
            <p:nvPr/>
          </p:nvSpPr>
          <p:spPr>
            <a:xfrm flipH="false" flipV="false" rot="0">
              <a:off x="0" y="0"/>
              <a:ext cx="2513584" cy="2513584"/>
            </a:xfrm>
            <a:custGeom>
              <a:avLst/>
              <a:gdLst/>
              <a:ahLst/>
              <a:cxnLst/>
              <a:rect r="r" b="b" t="t" l="l"/>
              <a:pathLst>
                <a:path h="2513584" w="2513584">
                  <a:moveTo>
                    <a:pt x="0" y="1256792"/>
                  </a:moveTo>
                  <a:cubicBezTo>
                    <a:pt x="0" y="562737"/>
                    <a:pt x="562737" y="0"/>
                    <a:pt x="1256792" y="0"/>
                  </a:cubicBezTo>
                  <a:lnTo>
                    <a:pt x="1256792" y="98425"/>
                  </a:lnTo>
                  <a:lnTo>
                    <a:pt x="1256792" y="0"/>
                  </a:lnTo>
                  <a:cubicBezTo>
                    <a:pt x="1950847" y="0"/>
                    <a:pt x="2513584" y="562737"/>
                    <a:pt x="2513584" y="1256792"/>
                  </a:cubicBezTo>
                  <a:lnTo>
                    <a:pt x="2415159" y="1256792"/>
                  </a:lnTo>
                  <a:lnTo>
                    <a:pt x="2513584" y="1256792"/>
                  </a:lnTo>
                  <a:cubicBezTo>
                    <a:pt x="2513584" y="1950847"/>
                    <a:pt x="1950847" y="2513584"/>
                    <a:pt x="1256792" y="2513584"/>
                  </a:cubicBezTo>
                  <a:lnTo>
                    <a:pt x="1256792" y="2415159"/>
                  </a:lnTo>
                  <a:lnTo>
                    <a:pt x="1256792" y="2513584"/>
                  </a:lnTo>
                  <a:cubicBezTo>
                    <a:pt x="562737" y="2513584"/>
                    <a:pt x="0" y="1950847"/>
                    <a:pt x="0" y="1256792"/>
                  </a:cubicBezTo>
                  <a:lnTo>
                    <a:pt x="98425" y="1256792"/>
                  </a:lnTo>
                  <a:lnTo>
                    <a:pt x="196850" y="1256792"/>
                  </a:lnTo>
                  <a:lnTo>
                    <a:pt x="98425" y="1256792"/>
                  </a:lnTo>
                  <a:lnTo>
                    <a:pt x="0" y="1256792"/>
                  </a:lnTo>
                  <a:moveTo>
                    <a:pt x="196850" y="1256792"/>
                  </a:moveTo>
                  <a:cubicBezTo>
                    <a:pt x="196850" y="1311148"/>
                    <a:pt x="152781" y="1355217"/>
                    <a:pt x="98425" y="1355217"/>
                  </a:cubicBezTo>
                  <a:cubicBezTo>
                    <a:pt x="44069" y="1355217"/>
                    <a:pt x="0" y="1311148"/>
                    <a:pt x="0" y="1256792"/>
                  </a:cubicBezTo>
                  <a:cubicBezTo>
                    <a:pt x="0" y="1202436"/>
                    <a:pt x="44069" y="1158367"/>
                    <a:pt x="98425" y="1158367"/>
                  </a:cubicBezTo>
                  <a:cubicBezTo>
                    <a:pt x="152781" y="1158367"/>
                    <a:pt x="196850" y="1202436"/>
                    <a:pt x="196850" y="1256792"/>
                  </a:cubicBezTo>
                  <a:cubicBezTo>
                    <a:pt x="196850" y="1842135"/>
                    <a:pt x="671449" y="2316734"/>
                    <a:pt x="1256792" y="2316734"/>
                  </a:cubicBezTo>
                  <a:cubicBezTo>
                    <a:pt x="1842135" y="2316734"/>
                    <a:pt x="2316734" y="1842135"/>
                    <a:pt x="2316734" y="1256792"/>
                  </a:cubicBezTo>
                  <a:cubicBezTo>
                    <a:pt x="2316734" y="671449"/>
                    <a:pt x="1842135" y="196850"/>
                    <a:pt x="1256792" y="196850"/>
                  </a:cubicBezTo>
                  <a:lnTo>
                    <a:pt x="1256792" y="98425"/>
                  </a:lnTo>
                  <a:lnTo>
                    <a:pt x="1256792" y="196850"/>
                  </a:lnTo>
                  <a:cubicBezTo>
                    <a:pt x="671449" y="196850"/>
                    <a:pt x="196850" y="671449"/>
                    <a:pt x="196850" y="1256792"/>
                  </a:cubicBezTo>
                  <a:close/>
                </a:path>
              </a:pathLst>
            </a:custGeom>
            <a:solidFill>
              <a:srgbClr val="FFFFFF"/>
            </a:solidFill>
          </p:spPr>
        </p:sp>
      </p:grpSp>
      <p:sp>
        <p:nvSpPr>
          <p:cNvPr name="TextBox 24" id="24"/>
          <p:cNvSpPr txBox="true"/>
          <p:nvPr/>
        </p:nvSpPr>
        <p:spPr>
          <a:xfrm rot="0">
            <a:off x="944598" y="5525920"/>
            <a:ext cx="1592322" cy="435441"/>
          </a:xfrm>
          <a:prstGeom prst="rect">
            <a:avLst/>
          </a:prstGeom>
        </p:spPr>
        <p:txBody>
          <a:bodyPr anchor="t" rtlCol="false" tIns="0" lIns="0" bIns="0" rIns="0">
            <a:spAutoFit/>
          </a:bodyPr>
          <a:lstStyle/>
          <a:p>
            <a:pPr algn="ctr">
              <a:lnSpc>
                <a:spcPts val="2879"/>
              </a:lnSpc>
            </a:pPr>
            <a:r>
              <a:rPr lang="en-US" sz="2400">
                <a:solidFill>
                  <a:srgbClr val="F6F9FC"/>
                </a:solidFill>
                <a:latin typeface="Bebas Neue"/>
                <a:ea typeface="Bebas Neue"/>
                <a:cs typeface="Bebas Neue"/>
                <a:sym typeface="Bebas Neue"/>
              </a:rPr>
              <a:t>optimización</a:t>
            </a:r>
          </a:p>
        </p:txBody>
      </p:sp>
      <p:sp>
        <p:nvSpPr>
          <p:cNvPr name="TextBox 25" id="25"/>
          <p:cNvSpPr txBox="true"/>
          <p:nvPr/>
        </p:nvSpPr>
        <p:spPr>
          <a:xfrm rot="0">
            <a:off x="3252201" y="3351120"/>
            <a:ext cx="1592322" cy="435441"/>
          </a:xfrm>
          <a:prstGeom prst="rect">
            <a:avLst/>
          </a:prstGeom>
        </p:spPr>
        <p:txBody>
          <a:bodyPr anchor="t" rtlCol="false" tIns="0" lIns="0" bIns="0" rIns="0">
            <a:spAutoFit/>
          </a:bodyPr>
          <a:lstStyle/>
          <a:p>
            <a:pPr algn="ctr">
              <a:lnSpc>
                <a:spcPts val="2879"/>
              </a:lnSpc>
            </a:pPr>
            <a:r>
              <a:rPr lang="en-US" sz="2400">
                <a:solidFill>
                  <a:srgbClr val="F6F9FC"/>
                </a:solidFill>
                <a:latin typeface="Bebas Neue"/>
                <a:ea typeface="Bebas Neue"/>
                <a:cs typeface="Bebas Neue"/>
                <a:sym typeface="Bebas Neue"/>
              </a:rPr>
              <a:t>Planeación</a:t>
            </a:r>
          </a:p>
        </p:txBody>
      </p:sp>
      <p:sp>
        <p:nvSpPr>
          <p:cNvPr name="TextBox 26" id="26"/>
          <p:cNvSpPr txBox="true"/>
          <p:nvPr/>
        </p:nvSpPr>
        <p:spPr>
          <a:xfrm rot="0">
            <a:off x="5439332" y="5505651"/>
            <a:ext cx="1875908" cy="435441"/>
          </a:xfrm>
          <a:prstGeom prst="rect">
            <a:avLst/>
          </a:prstGeom>
        </p:spPr>
        <p:txBody>
          <a:bodyPr anchor="t" rtlCol="false" tIns="0" lIns="0" bIns="0" rIns="0">
            <a:spAutoFit/>
          </a:bodyPr>
          <a:lstStyle/>
          <a:p>
            <a:pPr algn="ctr">
              <a:lnSpc>
                <a:spcPts val="2879"/>
              </a:lnSpc>
            </a:pPr>
            <a:r>
              <a:rPr lang="en-US" sz="2400">
                <a:solidFill>
                  <a:srgbClr val="F6F9FC"/>
                </a:solidFill>
                <a:latin typeface="Bebas Neue"/>
                <a:ea typeface="Bebas Neue"/>
                <a:cs typeface="Bebas Neue"/>
                <a:sym typeface="Bebas Neue"/>
              </a:rPr>
              <a:t>Implementación</a:t>
            </a:r>
          </a:p>
        </p:txBody>
      </p:sp>
      <p:sp>
        <p:nvSpPr>
          <p:cNvPr name="TextBox 27" id="27"/>
          <p:cNvSpPr txBox="true"/>
          <p:nvPr/>
        </p:nvSpPr>
        <p:spPr>
          <a:xfrm rot="58754">
            <a:off x="3249853" y="7870663"/>
            <a:ext cx="1592322" cy="435441"/>
          </a:xfrm>
          <a:prstGeom prst="rect">
            <a:avLst/>
          </a:prstGeom>
        </p:spPr>
        <p:txBody>
          <a:bodyPr anchor="t" rtlCol="false" tIns="0" lIns="0" bIns="0" rIns="0">
            <a:spAutoFit/>
          </a:bodyPr>
          <a:lstStyle/>
          <a:p>
            <a:pPr algn="ctr">
              <a:lnSpc>
                <a:spcPts val="2879"/>
              </a:lnSpc>
            </a:pPr>
            <a:r>
              <a:rPr lang="en-US" sz="2400">
                <a:solidFill>
                  <a:srgbClr val="F6F9FC"/>
                </a:solidFill>
                <a:latin typeface="Bebas Neue"/>
                <a:ea typeface="Bebas Neue"/>
                <a:cs typeface="Bebas Neue"/>
                <a:sym typeface="Bebas Neue"/>
              </a:rPr>
              <a:t>monitoreo</a:t>
            </a:r>
          </a:p>
        </p:txBody>
      </p:sp>
      <p:sp>
        <p:nvSpPr>
          <p:cNvPr name="Freeform 28" id="28" descr="Flecha circular con relleno sólido"/>
          <p:cNvSpPr/>
          <p:nvPr/>
        </p:nvSpPr>
        <p:spPr>
          <a:xfrm flipH="false" flipV="false" rot="0">
            <a:off x="3314226" y="4819766"/>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descr="Sala de juntas con relleno sólido"/>
          <p:cNvSpPr/>
          <p:nvPr/>
        </p:nvSpPr>
        <p:spPr>
          <a:xfrm flipH="false" flipV="false" rot="0">
            <a:off x="3683961" y="2664828"/>
            <a:ext cx="717103" cy="717104"/>
          </a:xfrm>
          <a:custGeom>
            <a:avLst/>
            <a:gdLst/>
            <a:ahLst/>
            <a:cxnLst/>
            <a:rect r="r" b="b" t="t" l="l"/>
            <a:pathLst>
              <a:path h="717104" w="717103">
                <a:moveTo>
                  <a:pt x="0" y="0"/>
                </a:moveTo>
                <a:lnTo>
                  <a:pt x="717103" y="0"/>
                </a:lnTo>
                <a:lnTo>
                  <a:pt x="717103" y="717104"/>
                </a:lnTo>
                <a:lnTo>
                  <a:pt x="0" y="717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descr="Investigación con relleno sólido"/>
          <p:cNvSpPr/>
          <p:nvPr/>
        </p:nvSpPr>
        <p:spPr>
          <a:xfrm flipH="false" flipV="false" rot="0">
            <a:off x="3719354" y="7253720"/>
            <a:ext cx="646317" cy="646317"/>
          </a:xfrm>
          <a:custGeom>
            <a:avLst/>
            <a:gdLst/>
            <a:ahLst/>
            <a:cxnLst/>
            <a:rect r="r" b="b" t="t" l="l"/>
            <a:pathLst>
              <a:path h="646317" w="646317">
                <a:moveTo>
                  <a:pt x="0" y="0"/>
                </a:moveTo>
                <a:lnTo>
                  <a:pt x="646316" y="0"/>
                </a:lnTo>
                <a:lnTo>
                  <a:pt x="646316" y="646316"/>
                </a:lnTo>
                <a:lnTo>
                  <a:pt x="0" y="646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descr="Engranajes con relleno sólido"/>
          <p:cNvSpPr/>
          <p:nvPr/>
        </p:nvSpPr>
        <p:spPr>
          <a:xfrm flipH="false" flipV="false" rot="0">
            <a:off x="6041277" y="4836596"/>
            <a:ext cx="648045" cy="648045"/>
          </a:xfrm>
          <a:custGeom>
            <a:avLst/>
            <a:gdLst/>
            <a:ahLst/>
            <a:cxnLst/>
            <a:rect r="r" b="b" t="t" l="l"/>
            <a:pathLst>
              <a:path h="648045" w="648045">
                <a:moveTo>
                  <a:pt x="0" y="0"/>
                </a:moveTo>
                <a:lnTo>
                  <a:pt x="648045" y="0"/>
                </a:lnTo>
                <a:lnTo>
                  <a:pt x="648045" y="648044"/>
                </a:lnTo>
                <a:lnTo>
                  <a:pt x="0" y="648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descr="Presentación con gráfico de barras con relleno sólido"/>
          <p:cNvSpPr/>
          <p:nvPr/>
        </p:nvSpPr>
        <p:spPr>
          <a:xfrm flipH="false" flipV="false" rot="0">
            <a:off x="1396877" y="4869868"/>
            <a:ext cx="645550" cy="645550"/>
          </a:xfrm>
          <a:custGeom>
            <a:avLst/>
            <a:gdLst/>
            <a:ahLst/>
            <a:cxnLst/>
            <a:rect r="r" b="b" t="t" l="l"/>
            <a:pathLst>
              <a:path h="645550" w="645550">
                <a:moveTo>
                  <a:pt x="0" y="0"/>
                </a:moveTo>
                <a:lnTo>
                  <a:pt x="645550" y="0"/>
                </a:lnTo>
                <a:lnTo>
                  <a:pt x="645550" y="645551"/>
                </a:lnTo>
                <a:lnTo>
                  <a:pt x="0" y="6455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3" id="33"/>
          <p:cNvGrpSpPr/>
          <p:nvPr/>
        </p:nvGrpSpPr>
        <p:grpSpPr>
          <a:xfrm rot="0">
            <a:off x="16349662" y="9258300"/>
            <a:ext cx="1147360" cy="523877"/>
            <a:chOff x="0" y="0"/>
            <a:chExt cx="1529814" cy="698502"/>
          </a:xfrm>
        </p:grpSpPr>
        <p:sp>
          <p:nvSpPr>
            <p:cNvPr name="Freeform 34" id="34"/>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4">
                <a:extLst>
                  <a:ext uri="{96DAC541-7B7A-43D3-8B79-37D633B846F1}">
                    <asvg:svgBlip xmlns:asvg="http://schemas.microsoft.com/office/drawing/2016/SVG/main" r:embed="rId15"/>
                  </a:ext>
                </a:extLst>
              </a:blip>
              <a:stretch>
                <a:fillRect l="0" t="-724" r="0" b="-724"/>
              </a:stretch>
            </a:blipFill>
          </p:spPr>
        </p:sp>
        <p:sp>
          <p:nvSpPr>
            <p:cNvPr name="AutoShape 35" id="35"/>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0" r="0" b="-85"/>
            </a:stretch>
          </a:blipFill>
        </p:spPr>
      </p:sp>
      <p:grpSp>
        <p:nvGrpSpPr>
          <p:cNvPr name="Group 3" id="3"/>
          <p:cNvGrpSpPr/>
          <p:nvPr/>
        </p:nvGrpSpPr>
        <p:grpSpPr>
          <a:xfrm rot="0">
            <a:off x="0" y="0"/>
            <a:ext cx="18288000" cy="5143502"/>
            <a:chOff x="0" y="0"/>
            <a:chExt cx="24384000" cy="6858002"/>
          </a:xfrm>
        </p:grpSpPr>
        <p:sp>
          <p:nvSpPr>
            <p:cNvPr name="Freeform 4" id="4"/>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close/>
                </a:path>
              </a:pathLst>
            </a:custGeom>
            <a:solidFill>
              <a:srgbClr val="000000">
                <a:alpha val="56078"/>
              </a:srgbClr>
            </a:solidFill>
          </p:spPr>
        </p:sp>
      </p:grpSp>
      <p:sp>
        <p:nvSpPr>
          <p:cNvPr name="TextBox 5" id="5"/>
          <p:cNvSpPr txBox="true"/>
          <p:nvPr/>
        </p:nvSpPr>
        <p:spPr>
          <a:xfrm rot="0">
            <a:off x="506110" y="6277356"/>
            <a:ext cx="3102513" cy="3595458"/>
          </a:xfrm>
          <a:prstGeom prst="rect">
            <a:avLst/>
          </a:prstGeom>
        </p:spPr>
        <p:txBody>
          <a:bodyPr anchor="t" rtlCol="false" tIns="0" lIns="0" bIns="0" rIns="0">
            <a:spAutoFit/>
          </a:bodyPr>
          <a:lstStyle/>
          <a:p>
            <a:pPr algn="l">
              <a:lnSpc>
                <a:spcPts val="2376"/>
              </a:lnSpc>
            </a:pPr>
            <a:r>
              <a:rPr lang="en-US" sz="1650">
                <a:solidFill>
                  <a:srgbClr val="808080"/>
                </a:solidFill>
                <a:latin typeface="Source Sans Pro"/>
                <a:ea typeface="Source Sans Pro"/>
                <a:cs typeface="Source Sans Pro"/>
                <a:sym typeface="Source Sans Pro"/>
              </a:rPr>
              <a:t>Proceso a través del cual precisamos la situación deseada y realizamos el análisis de la situación actual, de tal forma que podemos conocer la brecha existente para identificar las áreas de oportunidad que permitirán llegar al estado deseado.</a:t>
            </a:r>
          </a:p>
        </p:txBody>
      </p:sp>
      <p:grpSp>
        <p:nvGrpSpPr>
          <p:cNvPr name="Group 6" id="6"/>
          <p:cNvGrpSpPr/>
          <p:nvPr/>
        </p:nvGrpSpPr>
        <p:grpSpPr>
          <a:xfrm rot="0">
            <a:off x="372444" y="569050"/>
            <a:ext cx="1565770" cy="369331"/>
            <a:chOff x="0" y="0"/>
            <a:chExt cx="2087694" cy="492442"/>
          </a:xfrm>
        </p:grpSpPr>
        <p:sp>
          <p:nvSpPr>
            <p:cNvPr name="Freeform 7" id="7"/>
            <p:cNvSpPr/>
            <p:nvPr/>
          </p:nvSpPr>
          <p:spPr>
            <a:xfrm flipH="false" flipV="false" rot="0">
              <a:off x="0" y="0"/>
              <a:ext cx="2087753" cy="492379"/>
            </a:xfrm>
            <a:custGeom>
              <a:avLst/>
              <a:gdLst/>
              <a:ahLst/>
              <a:cxnLst/>
              <a:rect r="r" b="b" t="t" l="l"/>
              <a:pathLst>
                <a:path h="492379" w="2087753">
                  <a:moveTo>
                    <a:pt x="0" y="0"/>
                  </a:moveTo>
                  <a:lnTo>
                    <a:pt x="2087753" y="0"/>
                  </a:lnTo>
                  <a:lnTo>
                    <a:pt x="2087753" y="492379"/>
                  </a:lnTo>
                  <a:lnTo>
                    <a:pt x="0" y="492379"/>
                  </a:lnTo>
                  <a:close/>
                </a:path>
              </a:pathLst>
            </a:custGeom>
            <a:solidFill>
              <a:srgbClr val="E62828"/>
            </a:solidFill>
          </p:spPr>
        </p:sp>
        <p:sp>
          <p:nvSpPr>
            <p:cNvPr name="TextBox 8" id="8"/>
            <p:cNvSpPr txBox="true"/>
            <p:nvPr/>
          </p:nvSpPr>
          <p:spPr>
            <a:xfrm>
              <a:off x="0" y="-19050"/>
              <a:ext cx="208769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9" id="9"/>
          <p:cNvSpPr txBox="true"/>
          <p:nvPr/>
        </p:nvSpPr>
        <p:spPr>
          <a:xfrm rot="0">
            <a:off x="3980372" y="6277356"/>
            <a:ext cx="3102513" cy="3595458"/>
          </a:xfrm>
          <a:prstGeom prst="rect">
            <a:avLst/>
          </a:prstGeom>
        </p:spPr>
        <p:txBody>
          <a:bodyPr anchor="t" rtlCol="false" tIns="0" lIns="0" bIns="0" rIns="0">
            <a:spAutoFit/>
          </a:bodyPr>
          <a:lstStyle/>
          <a:p>
            <a:pPr algn="l">
              <a:lnSpc>
                <a:spcPts val="2376"/>
              </a:lnSpc>
            </a:pPr>
            <a:r>
              <a:rPr lang="en-US" sz="1650">
                <a:solidFill>
                  <a:srgbClr val="808080"/>
                </a:solidFill>
                <a:latin typeface="Source Sans Pro"/>
                <a:ea typeface="Source Sans Pro"/>
                <a:cs typeface="Source Sans Pro"/>
                <a:sym typeface="Source Sans Pro"/>
              </a:rPr>
              <a:t>Al identificar las aéreas de oportunidad podemos definir el camino a seguir para pasar de la situación actual, a la situación deseada, este camino queda plasmado en un plan estratégico de marketing digital.</a:t>
            </a:r>
          </a:p>
        </p:txBody>
      </p:sp>
      <p:sp>
        <p:nvSpPr>
          <p:cNvPr name="TextBox 10" id="10"/>
          <p:cNvSpPr txBox="true"/>
          <p:nvPr/>
        </p:nvSpPr>
        <p:spPr>
          <a:xfrm rot="0">
            <a:off x="7594979" y="6277356"/>
            <a:ext cx="3102513" cy="3595461"/>
          </a:xfrm>
          <a:prstGeom prst="rect">
            <a:avLst/>
          </a:prstGeom>
        </p:spPr>
        <p:txBody>
          <a:bodyPr anchor="t" rtlCol="false" tIns="0" lIns="0" bIns="0" rIns="0">
            <a:spAutoFit/>
          </a:bodyPr>
          <a:lstStyle/>
          <a:p>
            <a:pPr algn="l">
              <a:lnSpc>
                <a:spcPts val="2376"/>
              </a:lnSpc>
            </a:pPr>
            <a:r>
              <a:rPr lang="en-US" sz="1650">
                <a:solidFill>
                  <a:srgbClr val="808080"/>
                </a:solidFill>
                <a:latin typeface="Source Sans Pro"/>
                <a:ea typeface="Source Sans Pro"/>
                <a:cs typeface="Source Sans Pro"/>
                <a:sym typeface="Source Sans Pro"/>
              </a:rPr>
              <a:t>Una vez definida la estrategia nos encargamos de la ejecución de la misma, en las diferentes plataformas para ejecución de campañas digitales. </a:t>
            </a:r>
          </a:p>
        </p:txBody>
      </p:sp>
      <p:sp>
        <p:nvSpPr>
          <p:cNvPr name="TextBox 11" id="11"/>
          <p:cNvSpPr txBox="true"/>
          <p:nvPr/>
        </p:nvSpPr>
        <p:spPr>
          <a:xfrm rot="0">
            <a:off x="11123570" y="6277353"/>
            <a:ext cx="3102513" cy="3595461"/>
          </a:xfrm>
          <a:prstGeom prst="rect">
            <a:avLst/>
          </a:prstGeom>
        </p:spPr>
        <p:txBody>
          <a:bodyPr anchor="t" rtlCol="false" tIns="0" lIns="0" bIns="0" rIns="0">
            <a:spAutoFit/>
          </a:bodyPr>
          <a:lstStyle/>
          <a:p>
            <a:pPr algn="l">
              <a:lnSpc>
                <a:spcPts val="2376"/>
              </a:lnSpc>
            </a:pPr>
            <a:r>
              <a:rPr lang="en-US" sz="1650">
                <a:solidFill>
                  <a:srgbClr val="808080"/>
                </a:solidFill>
                <a:latin typeface="Source Sans Pro"/>
                <a:ea typeface="Source Sans Pro"/>
                <a:cs typeface="Source Sans Pro"/>
                <a:sym typeface="Source Sans Pro"/>
              </a:rPr>
              <a:t>Una vez que la estrategia es definida e implementada es necesario evaluar la eficiencia de ésta. El monitoreo se realiza de manera constante a través de nuestras plataformas de automatización de campañas digitales, así como de la supervisión de nuestro equipo de consultores en operaciones digitales.</a:t>
            </a:r>
          </a:p>
        </p:txBody>
      </p:sp>
      <p:sp>
        <p:nvSpPr>
          <p:cNvPr name="TextBox 12" id="12"/>
          <p:cNvSpPr txBox="true"/>
          <p:nvPr/>
        </p:nvSpPr>
        <p:spPr>
          <a:xfrm rot="0">
            <a:off x="14640870" y="6277353"/>
            <a:ext cx="3102513" cy="3595464"/>
          </a:xfrm>
          <a:prstGeom prst="rect">
            <a:avLst/>
          </a:prstGeom>
        </p:spPr>
        <p:txBody>
          <a:bodyPr anchor="t" rtlCol="false" tIns="0" lIns="0" bIns="0" rIns="0">
            <a:spAutoFit/>
          </a:bodyPr>
          <a:lstStyle/>
          <a:p>
            <a:pPr algn="l">
              <a:lnSpc>
                <a:spcPts val="2376"/>
              </a:lnSpc>
            </a:pPr>
            <a:r>
              <a:rPr lang="en-US" sz="1650">
                <a:solidFill>
                  <a:srgbClr val="808080"/>
                </a:solidFill>
                <a:latin typeface="Source Sans Pro"/>
                <a:ea typeface="Source Sans Pro"/>
                <a:cs typeface="Source Sans Pro"/>
                <a:sym typeface="Source Sans Pro"/>
              </a:rPr>
              <a:t>En función de los resultados obtenidos se tomarán las acciones necesarias para mantener el rendimiento esperado y tratar de superarlo.</a:t>
            </a:r>
          </a:p>
        </p:txBody>
      </p:sp>
      <p:sp>
        <p:nvSpPr>
          <p:cNvPr name="TextBox 13" id="13"/>
          <p:cNvSpPr txBox="true"/>
          <p:nvPr/>
        </p:nvSpPr>
        <p:spPr>
          <a:xfrm rot="0">
            <a:off x="506110" y="5717751"/>
            <a:ext cx="3059505"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DIAGNÓSTICO</a:t>
            </a:r>
          </a:p>
        </p:txBody>
      </p:sp>
      <p:sp>
        <p:nvSpPr>
          <p:cNvPr name="TextBox 14" id="14"/>
          <p:cNvSpPr txBox="true"/>
          <p:nvPr/>
        </p:nvSpPr>
        <p:spPr>
          <a:xfrm rot="0">
            <a:off x="985137" y="3086771"/>
            <a:ext cx="16439898" cy="1735617"/>
          </a:xfrm>
          <a:prstGeom prst="rect">
            <a:avLst/>
          </a:prstGeom>
        </p:spPr>
        <p:txBody>
          <a:bodyPr anchor="t" rtlCol="false" tIns="0" lIns="0" bIns="0" rIns="0">
            <a:spAutoFit/>
          </a:bodyPr>
          <a:lstStyle/>
          <a:p>
            <a:pPr algn="ctr">
              <a:lnSpc>
                <a:spcPts val="15552"/>
              </a:lnSpc>
            </a:pPr>
            <a:r>
              <a:rPr lang="en-US" sz="14400" spc="1064">
                <a:solidFill>
                  <a:srgbClr val="FFFFFF"/>
                </a:solidFill>
                <a:latin typeface="Bebas Neue"/>
                <a:ea typeface="Bebas Neue"/>
                <a:cs typeface="Bebas Neue"/>
                <a:sym typeface="Bebas Neue"/>
              </a:rPr>
              <a:t>¿cómo lo hacemos?</a:t>
            </a:r>
          </a:p>
        </p:txBody>
      </p:sp>
      <p:sp>
        <p:nvSpPr>
          <p:cNvPr name="TextBox 15" id="15"/>
          <p:cNvSpPr txBox="true"/>
          <p:nvPr/>
        </p:nvSpPr>
        <p:spPr>
          <a:xfrm rot="0">
            <a:off x="3980372" y="5687751"/>
            <a:ext cx="3059505"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PLANEACIÓN</a:t>
            </a:r>
          </a:p>
        </p:txBody>
      </p:sp>
      <p:sp>
        <p:nvSpPr>
          <p:cNvPr name="TextBox 16" id="16"/>
          <p:cNvSpPr txBox="true"/>
          <p:nvPr/>
        </p:nvSpPr>
        <p:spPr>
          <a:xfrm rot="0">
            <a:off x="7594979" y="5680729"/>
            <a:ext cx="3059505"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IMPLEMENTACIÓN</a:t>
            </a:r>
          </a:p>
        </p:txBody>
      </p:sp>
      <p:sp>
        <p:nvSpPr>
          <p:cNvPr name="TextBox 17" id="17"/>
          <p:cNvSpPr txBox="true"/>
          <p:nvPr/>
        </p:nvSpPr>
        <p:spPr>
          <a:xfrm rot="0">
            <a:off x="11123570" y="5717751"/>
            <a:ext cx="3059505"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MONITOREO</a:t>
            </a:r>
          </a:p>
        </p:txBody>
      </p:sp>
      <p:sp>
        <p:nvSpPr>
          <p:cNvPr name="TextBox 18" id="18"/>
          <p:cNvSpPr txBox="true"/>
          <p:nvPr/>
        </p:nvSpPr>
        <p:spPr>
          <a:xfrm rot="0">
            <a:off x="14640870" y="5673708"/>
            <a:ext cx="3059505"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OPTIMIZACIÓN</a:t>
            </a:r>
          </a:p>
        </p:txBody>
      </p:sp>
      <p:grpSp>
        <p:nvGrpSpPr>
          <p:cNvPr name="Group 19" id="19"/>
          <p:cNvGrpSpPr/>
          <p:nvPr/>
        </p:nvGrpSpPr>
        <p:grpSpPr>
          <a:xfrm rot="0">
            <a:off x="16349662" y="9258300"/>
            <a:ext cx="1147360" cy="523877"/>
            <a:chOff x="0" y="0"/>
            <a:chExt cx="1529814" cy="698502"/>
          </a:xfrm>
        </p:grpSpPr>
        <p:sp>
          <p:nvSpPr>
            <p:cNvPr name="Freeform 20" id="20"/>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21" id="21"/>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22" id="22"/>
          <p:cNvSpPr/>
          <p:nvPr/>
        </p:nvSpPr>
        <p:spPr>
          <a:xfrm>
            <a:off x="506111" y="5347179"/>
            <a:ext cx="1147360" cy="0"/>
          </a:xfrm>
          <a:prstGeom prst="line">
            <a:avLst/>
          </a:prstGeom>
          <a:ln cap="flat" w="57150">
            <a:solidFill>
              <a:srgbClr val="E62828"/>
            </a:solidFill>
            <a:prstDash val="solid"/>
            <a:headEnd type="none" len="sm" w="sm"/>
            <a:tailEnd type="none" len="sm" w="sm"/>
          </a:ln>
        </p:spPr>
      </p:sp>
      <p:sp>
        <p:nvSpPr>
          <p:cNvPr name="AutoShape 23" id="23"/>
          <p:cNvSpPr/>
          <p:nvPr/>
        </p:nvSpPr>
        <p:spPr>
          <a:xfrm>
            <a:off x="3980372" y="5347179"/>
            <a:ext cx="1147360" cy="0"/>
          </a:xfrm>
          <a:prstGeom prst="line">
            <a:avLst/>
          </a:prstGeom>
          <a:ln cap="flat" w="57150">
            <a:solidFill>
              <a:srgbClr val="E62828"/>
            </a:solidFill>
            <a:prstDash val="solid"/>
            <a:headEnd type="none" len="sm" w="sm"/>
            <a:tailEnd type="none" len="sm" w="sm"/>
          </a:ln>
        </p:spPr>
      </p:sp>
      <p:sp>
        <p:nvSpPr>
          <p:cNvPr name="AutoShape 24" id="24"/>
          <p:cNvSpPr/>
          <p:nvPr/>
        </p:nvSpPr>
        <p:spPr>
          <a:xfrm>
            <a:off x="7594979" y="5347179"/>
            <a:ext cx="1147360" cy="0"/>
          </a:xfrm>
          <a:prstGeom prst="line">
            <a:avLst/>
          </a:prstGeom>
          <a:ln cap="flat" w="57150">
            <a:solidFill>
              <a:srgbClr val="E62828"/>
            </a:solidFill>
            <a:prstDash val="solid"/>
            <a:headEnd type="none" len="sm" w="sm"/>
            <a:tailEnd type="none" len="sm" w="sm"/>
          </a:ln>
        </p:spPr>
      </p:sp>
      <p:sp>
        <p:nvSpPr>
          <p:cNvPr name="AutoShape 25" id="25"/>
          <p:cNvSpPr/>
          <p:nvPr/>
        </p:nvSpPr>
        <p:spPr>
          <a:xfrm>
            <a:off x="11123570" y="5347179"/>
            <a:ext cx="1147360" cy="0"/>
          </a:xfrm>
          <a:prstGeom prst="line">
            <a:avLst/>
          </a:prstGeom>
          <a:ln cap="flat" w="57150">
            <a:solidFill>
              <a:srgbClr val="E62828"/>
            </a:solidFill>
            <a:prstDash val="solid"/>
            <a:headEnd type="none" len="sm" w="sm"/>
            <a:tailEnd type="none" len="sm" w="sm"/>
          </a:ln>
        </p:spPr>
      </p:sp>
      <p:sp>
        <p:nvSpPr>
          <p:cNvPr name="AutoShape 26" id="26"/>
          <p:cNvSpPr/>
          <p:nvPr/>
        </p:nvSpPr>
        <p:spPr>
          <a:xfrm>
            <a:off x="14640870" y="5347179"/>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59" y="-406598"/>
            <a:ext cx="18288000" cy="6051666"/>
            <a:chOff x="0" y="0"/>
            <a:chExt cx="24384000" cy="8068888"/>
          </a:xfrm>
        </p:grpSpPr>
        <p:sp>
          <p:nvSpPr>
            <p:cNvPr name="Freeform 3" id="3"/>
            <p:cNvSpPr/>
            <p:nvPr/>
          </p:nvSpPr>
          <p:spPr>
            <a:xfrm flipH="false" flipV="false" rot="0">
              <a:off x="0" y="0"/>
              <a:ext cx="24384000" cy="8068945"/>
            </a:xfrm>
            <a:custGeom>
              <a:avLst/>
              <a:gdLst/>
              <a:ahLst/>
              <a:cxnLst/>
              <a:rect r="r" b="b" t="t" l="l"/>
              <a:pathLst>
                <a:path h="8068945" w="24384000">
                  <a:moveTo>
                    <a:pt x="0" y="0"/>
                  </a:moveTo>
                  <a:lnTo>
                    <a:pt x="24384000" y="0"/>
                  </a:lnTo>
                  <a:lnTo>
                    <a:pt x="24384000" y="8068945"/>
                  </a:lnTo>
                  <a:lnTo>
                    <a:pt x="0" y="8068945"/>
                  </a:lnTo>
                  <a:close/>
                </a:path>
              </a:pathLst>
            </a:custGeom>
            <a:solidFill>
              <a:srgbClr val="F2F2F2"/>
            </a:solidFill>
          </p:spPr>
        </p:sp>
      </p:grpSp>
      <p:grpSp>
        <p:nvGrpSpPr>
          <p:cNvPr name="Group 4" id="4"/>
          <p:cNvGrpSpPr/>
          <p:nvPr/>
        </p:nvGrpSpPr>
        <p:grpSpPr>
          <a:xfrm rot="0">
            <a:off x="870771" y="569120"/>
            <a:ext cx="1942555" cy="369093"/>
            <a:chOff x="0" y="0"/>
            <a:chExt cx="2590074" cy="492124"/>
          </a:xfrm>
        </p:grpSpPr>
        <p:sp>
          <p:nvSpPr>
            <p:cNvPr name="Freeform 5" id="5"/>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6" id="6"/>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7" id="7"/>
          <p:cNvSpPr txBox="true"/>
          <p:nvPr/>
        </p:nvSpPr>
        <p:spPr>
          <a:xfrm rot="0">
            <a:off x="2904767" y="2344199"/>
            <a:ext cx="15291794" cy="887581"/>
          </a:xfrm>
          <a:prstGeom prst="rect">
            <a:avLst/>
          </a:prstGeom>
        </p:spPr>
        <p:txBody>
          <a:bodyPr anchor="t" rtlCol="false" tIns="0" lIns="0" bIns="0" rIns="0">
            <a:spAutoFit/>
          </a:bodyPr>
          <a:lstStyle/>
          <a:p>
            <a:pPr algn="l">
              <a:lnSpc>
                <a:spcPts val="6480"/>
              </a:lnSpc>
            </a:pPr>
            <a:r>
              <a:rPr lang="en-US" sz="5400">
                <a:solidFill>
                  <a:srgbClr val="E62828"/>
                </a:solidFill>
                <a:latin typeface="Bebas Neue"/>
                <a:ea typeface="Bebas Neue"/>
                <a:cs typeface="Bebas Neue"/>
                <a:sym typeface="Bebas Neue"/>
              </a:rPr>
              <a:t>PROCESOS </a:t>
            </a:r>
            <a:r>
              <a:rPr lang="en-US" sz="5400" b="true">
                <a:solidFill>
                  <a:srgbClr val="000000"/>
                </a:solidFill>
                <a:latin typeface="Bebas Neue Bold"/>
                <a:ea typeface="Bebas Neue Bold"/>
                <a:cs typeface="Bebas Neue Bold"/>
                <a:sym typeface="Bebas Neue Bold"/>
              </a:rPr>
              <a:t>+ </a:t>
            </a:r>
            <a:r>
              <a:rPr lang="en-US" sz="5400">
                <a:solidFill>
                  <a:srgbClr val="000000"/>
                </a:solidFill>
                <a:latin typeface="Bebas Neue"/>
                <a:ea typeface="Bebas Neue"/>
                <a:cs typeface="Bebas Neue"/>
                <a:sym typeface="Bebas Neue"/>
              </a:rPr>
              <a:t>factibilidad</a:t>
            </a:r>
            <a:r>
              <a:rPr lang="en-US" sz="5400" b="true">
                <a:solidFill>
                  <a:srgbClr val="000000"/>
                </a:solidFill>
                <a:latin typeface="Bebas Neue Bold"/>
                <a:ea typeface="Bebas Neue Bold"/>
                <a:cs typeface="Bebas Neue Bold"/>
                <a:sym typeface="Bebas Neue Bold"/>
              </a:rPr>
              <a:t> </a:t>
            </a:r>
            <a:r>
              <a:rPr lang="en-US" sz="5400" b="true">
                <a:solidFill>
                  <a:srgbClr val="E62828"/>
                </a:solidFill>
                <a:latin typeface="Bebas Neue Bold"/>
                <a:ea typeface="Bebas Neue Bold"/>
                <a:cs typeface="Bebas Neue Bold"/>
                <a:sym typeface="Bebas Neue Bold"/>
              </a:rPr>
              <a:t>+</a:t>
            </a:r>
            <a:r>
              <a:rPr lang="en-US" sz="5400" b="true">
                <a:solidFill>
                  <a:srgbClr val="000000"/>
                </a:solidFill>
                <a:latin typeface="Bebas Neue Bold"/>
                <a:ea typeface="Bebas Neue Bold"/>
                <a:cs typeface="Bebas Neue Bold"/>
                <a:sym typeface="Bebas Neue Bold"/>
              </a:rPr>
              <a:t> CALIDAD = </a:t>
            </a:r>
            <a:r>
              <a:rPr lang="en-US" sz="5400" b="true">
                <a:solidFill>
                  <a:srgbClr val="FF0000"/>
                </a:solidFill>
                <a:latin typeface="Bebas Neue Bold"/>
                <a:ea typeface="Bebas Neue Bold"/>
                <a:cs typeface="Bebas Neue Bold"/>
                <a:sym typeface="Bebas Neue Bold"/>
              </a:rPr>
              <a:t>SERVICIOS DE ALTO VALOR</a:t>
            </a:r>
          </a:p>
        </p:txBody>
      </p:sp>
      <p:sp>
        <p:nvSpPr>
          <p:cNvPr name="TextBox 8" id="8"/>
          <p:cNvSpPr txBox="true"/>
          <p:nvPr/>
        </p:nvSpPr>
        <p:spPr>
          <a:xfrm rot="0">
            <a:off x="2698284" y="6477744"/>
            <a:ext cx="4572993"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SISTEMA </a:t>
            </a:r>
          </a:p>
          <a:p>
            <a:pPr algn="l">
              <a:lnSpc>
                <a:spcPts val="2879"/>
              </a:lnSpc>
            </a:pPr>
            <a:r>
              <a:rPr lang="en-US" sz="3000">
                <a:solidFill>
                  <a:srgbClr val="E62828"/>
                </a:solidFill>
                <a:latin typeface="Bebas Neue"/>
                <a:ea typeface="Bebas Neue"/>
                <a:cs typeface="Bebas Neue"/>
                <a:sym typeface="Bebas Neue"/>
              </a:rPr>
              <a:t>DE</a:t>
            </a:r>
            <a:r>
              <a:rPr lang="en-US" sz="3000">
                <a:solidFill>
                  <a:srgbClr val="000000"/>
                </a:solidFill>
                <a:latin typeface="Bebas Neue"/>
                <a:ea typeface="Bebas Neue"/>
                <a:cs typeface="Bebas Neue"/>
                <a:sym typeface="Bebas Neue"/>
              </a:rPr>
              <a:t> </a:t>
            </a:r>
            <a:r>
              <a:rPr lang="en-US" sz="3000">
                <a:solidFill>
                  <a:srgbClr val="E62828"/>
                </a:solidFill>
                <a:latin typeface="Bebas Neue"/>
                <a:ea typeface="Bebas Neue"/>
                <a:cs typeface="Bebas Neue"/>
                <a:sym typeface="Bebas Neue"/>
              </a:rPr>
              <a:t>PROCESOS</a:t>
            </a:r>
          </a:p>
        </p:txBody>
      </p:sp>
      <p:sp>
        <p:nvSpPr>
          <p:cNvPr name="TextBox 9" id="9"/>
          <p:cNvSpPr txBox="true"/>
          <p:nvPr/>
        </p:nvSpPr>
        <p:spPr>
          <a:xfrm rot="0">
            <a:off x="2690021" y="7182365"/>
            <a:ext cx="3728941" cy="1191892"/>
          </a:xfrm>
          <a:prstGeom prst="rect">
            <a:avLst/>
          </a:prstGeom>
        </p:spPr>
        <p:txBody>
          <a:bodyPr anchor="t" rtlCol="false" tIns="0" lIns="0" bIns="0" rIns="0">
            <a:spAutoFit/>
          </a:bodyPr>
          <a:lstStyle/>
          <a:p>
            <a:pPr algn="l">
              <a:lnSpc>
                <a:spcPts val="2592"/>
              </a:lnSpc>
            </a:pPr>
            <a:r>
              <a:rPr lang="en-US" sz="1800">
                <a:solidFill>
                  <a:srgbClr val="808080"/>
                </a:solidFill>
                <a:latin typeface="Source Sans Pro"/>
                <a:ea typeface="Source Sans Pro"/>
                <a:cs typeface="Source Sans Pro"/>
                <a:sym typeface="Source Sans Pro"/>
              </a:rPr>
              <a:t>Basamos nuestra metodología en procesos definidos que nos permiten generar entregables y resultados dentro de un rango de alta calidad de manera constante.</a:t>
            </a:r>
          </a:p>
        </p:txBody>
      </p:sp>
      <p:sp>
        <p:nvSpPr>
          <p:cNvPr name="TextBox 10" id="10"/>
          <p:cNvSpPr txBox="true"/>
          <p:nvPr/>
        </p:nvSpPr>
        <p:spPr>
          <a:xfrm rot="0">
            <a:off x="7636044" y="6477744"/>
            <a:ext cx="4572993"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FACTIBILIDAD</a:t>
            </a:r>
          </a:p>
          <a:p>
            <a:pPr algn="l">
              <a:lnSpc>
                <a:spcPts val="2879"/>
              </a:lnSpc>
            </a:pPr>
            <a:r>
              <a:rPr lang="en-US" sz="3000">
                <a:solidFill>
                  <a:srgbClr val="E62828"/>
                </a:solidFill>
                <a:latin typeface="Bebas Neue"/>
                <a:ea typeface="Bebas Neue"/>
                <a:cs typeface="Bebas Neue"/>
                <a:sym typeface="Bebas Neue"/>
              </a:rPr>
              <a:t>DE PROYECTOS</a:t>
            </a:r>
          </a:p>
        </p:txBody>
      </p:sp>
      <p:sp>
        <p:nvSpPr>
          <p:cNvPr name="TextBox 11" id="11"/>
          <p:cNvSpPr txBox="true"/>
          <p:nvPr/>
        </p:nvSpPr>
        <p:spPr>
          <a:xfrm rot="0">
            <a:off x="7627781" y="7182365"/>
            <a:ext cx="3728941" cy="1191892"/>
          </a:xfrm>
          <a:prstGeom prst="rect">
            <a:avLst/>
          </a:prstGeom>
        </p:spPr>
        <p:txBody>
          <a:bodyPr anchor="t" rtlCol="false" tIns="0" lIns="0" bIns="0" rIns="0">
            <a:spAutoFit/>
          </a:bodyPr>
          <a:lstStyle/>
          <a:p>
            <a:pPr algn="l">
              <a:lnSpc>
                <a:spcPts val="2592"/>
              </a:lnSpc>
            </a:pPr>
            <a:r>
              <a:rPr lang="en-US" sz="1800">
                <a:solidFill>
                  <a:srgbClr val="808080"/>
                </a:solidFill>
                <a:latin typeface="Source Sans Pro"/>
                <a:ea typeface="Source Sans Pro"/>
                <a:cs typeface="Source Sans Pro"/>
                <a:sym typeface="Source Sans Pro"/>
              </a:rPr>
              <a:t>Evaluamos los requerimientos de los clientes para cada proyecto con la intención de determinar si es viable cumplir con el objetivo establecido, superarlo o ajustarlo a un escenario alcanzable dependiendo de la situación contraactual.</a:t>
            </a:r>
          </a:p>
        </p:txBody>
      </p:sp>
      <p:sp>
        <p:nvSpPr>
          <p:cNvPr name="TextBox 12" id="12"/>
          <p:cNvSpPr txBox="true"/>
          <p:nvPr/>
        </p:nvSpPr>
        <p:spPr>
          <a:xfrm rot="0">
            <a:off x="12552702" y="6477744"/>
            <a:ext cx="4572993" cy="660807"/>
          </a:xfrm>
          <a:prstGeom prst="rect">
            <a:avLst/>
          </a:prstGeom>
        </p:spPr>
        <p:txBody>
          <a:bodyPr anchor="t" rtlCol="false" tIns="0" lIns="0" bIns="0" rIns="0">
            <a:spAutoFit/>
          </a:bodyPr>
          <a:lstStyle/>
          <a:p>
            <a:pPr algn="l">
              <a:lnSpc>
                <a:spcPts val="2879"/>
              </a:lnSpc>
            </a:pPr>
            <a:r>
              <a:rPr lang="en-US" sz="3000">
                <a:solidFill>
                  <a:srgbClr val="000000"/>
                </a:solidFill>
                <a:latin typeface="Bebas Neue"/>
                <a:ea typeface="Bebas Neue"/>
                <a:cs typeface="Bebas Neue"/>
                <a:sym typeface="Bebas Neue"/>
              </a:rPr>
              <a:t>ASEGURAMIENTO</a:t>
            </a:r>
          </a:p>
          <a:p>
            <a:pPr algn="l">
              <a:lnSpc>
                <a:spcPts val="2879"/>
              </a:lnSpc>
            </a:pPr>
            <a:r>
              <a:rPr lang="en-US" sz="3000">
                <a:solidFill>
                  <a:srgbClr val="E62828"/>
                </a:solidFill>
                <a:latin typeface="Bebas Neue"/>
                <a:ea typeface="Bebas Neue"/>
                <a:cs typeface="Bebas Neue"/>
                <a:sym typeface="Bebas Neue"/>
              </a:rPr>
              <a:t>DE LA CALIDAD</a:t>
            </a:r>
          </a:p>
        </p:txBody>
      </p:sp>
      <p:sp>
        <p:nvSpPr>
          <p:cNvPr name="TextBox 13" id="13"/>
          <p:cNvSpPr txBox="true"/>
          <p:nvPr/>
        </p:nvSpPr>
        <p:spPr>
          <a:xfrm rot="0">
            <a:off x="12544438" y="7182365"/>
            <a:ext cx="3728942" cy="1191892"/>
          </a:xfrm>
          <a:prstGeom prst="rect">
            <a:avLst/>
          </a:prstGeom>
        </p:spPr>
        <p:txBody>
          <a:bodyPr anchor="t" rtlCol="false" tIns="0" lIns="0" bIns="0" rIns="0">
            <a:spAutoFit/>
          </a:bodyPr>
          <a:lstStyle/>
          <a:p>
            <a:pPr algn="l">
              <a:lnSpc>
                <a:spcPts val="2592"/>
              </a:lnSpc>
            </a:pPr>
            <a:r>
              <a:rPr lang="en-US" sz="1800">
                <a:solidFill>
                  <a:srgbClr val="808080"/>
                </a:solidFill>
                <a:latin typeface="Source Sans Pro"/>
                <a:ea typeface="Source Sans Pro"/>
                <a:cs typeface="Source Sans Pro"/>
                <a:sym typeface="Source Sans Pro"/>
              </a:rPr>
              <a:t>Contamos con un proceso de aseguramiento de calidad que nos permite cumplir a satisfacción con los entregables requeridos por nuestros clientes.</a:t>
            </a:r>
          </a:p>
        </p:txBody>
      </p:sp>
      <p:grpSp>
        <p:nvGrpSpPr>
          <p:cNvPr name="Group 14" id="14"/>
          <p:cNvGrpSpPr/>
          <p:nvPr/>
        </p:nvGrpSpPr>
        <p:grpSpPr>
          <a:xfrm rot="0">
            <a:off x="16349662" y="9258300"/>
            <a:ext cx="1147360" cy="523877"/>
            <a:chOff x="0" y="0"/>
            <a:chExt cx="1529814" cy="698502"/>
          </a:xfrm>
        </p:grpSpPr>
        <p:sp>
          <p:nvSpPr>
            <p:cNvPr name="Freeform 15" id="15"/>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AutoShape 16" id="16"/>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7" id="17"/>
          <p:cNvSpPr/>
          <p:nvPr/>
        </p:nvSpPr>
        <p:spPr>
          <a:xfrm>
            <a:off x="2690021" y="6086403"/>
            <a:ext cx="1147360" cy="0"/>
          </a:xfrm>
          <a:prstGeom prst="line">
            <a:avLst/>
          </a:prstGeom>
          <a:ln cap="flat" w="57150">
            <a:solidFill>
              <a:srgbClr val="E62828"/>
            </a:solidFill>
            <a:prstDash val="solid"/>
            <a:headEnd type="none" len="sm" w="sm"/>
            <a:tailEnd type="none" len="sm" w="sm"/>
          </a:ln>
        </p:spPr>
      </p:sp>
      <p:sp>
        <p:nvSpPr>
          <p:cNvPr name="AutoShape 18" id="18"/>
          <p:cNvSpPr/>
          <p:nvPr/>
        </p:nvSpPr>
        <p:spPr>
          <a:xfrm>
            <a:off x="7627781" y="6086403"/>
            <a:ext cx="1147360" cy="0"/>
          </a:xfrm>
          <a:prstGeom prst="line">
            <a:avLst/>
          </a:prstGeom>
          <a:ln cap="flat" w="57150">
            <a:solidFill>
              <a:srgbClr val="E62828"/>
            </a:solidFill>
            <a:prstDash val="solid"/>
            <a:headEnd type="none" len="sm" w="sm"/>
            <a:tailEnd type="none" len="sm" w="sm"/>
          </a:ln>
        </p:spPr>
      </p:sp>
      <p:sp>
        <p:nvSpPr>
          <p:cNvPr name="AutoShape 19" id="19"/>
          <p:cNvSpPr/>
          <p:nvPr/>
        </p:nvSpPr>
        <p:spPr>
          <a:xfrm>
            <a:off x="12544438" y="608640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35615" y="3754676"/>
            <a:ext cx="6603682" cy="1249204"/>
          </a:xfrm>
          <a:prstGeom prst="rect">
            <a:avLst/>
          </a:prstGeom>
        </p:spPr>
        <p:txBody>
          <a:bodyPr anchor="t" rtlCol="false" tIns="0" lIns="0" bIns="0" rIns="0">
            <a:spAutoFit/>
          </a:bodyPr>
          <a:lstStyle/>
          <a:p>
            <a:pPr algn="l">
              <a:lnSpc>
                <a:spcPts val="6480"/>
              </a:lnSpc>
            </a:pPr>
            <a:r>
              <a:rPr lang="en-US" sz="6000">
                <a:solidFill>
                  <a:srgbClr val="000000"/>
                </a:solidFill>
                <a:latin typeface="Bebas Neue"/>
                <a:ea typeface="Bebas Neue"/>
                <a:cs typeface="Bebas Neue"/>
                <a:sym typeface="Bebas Neue"/>
              </a:rPr>
              <a:t>nuestros</a:t>
            </a:r>
          </a:p>
          <a:p>
            <a:pPr algn="l">
              <a:lnSpc>
                <a:spcPts val="6480"/>
              </a:lnSpc>
            </a:pPr>
            <a:r>
              <a:rPr lang="en-US" sz="6000">
                <a:solidFill>
                  <a:srgbClr val="E62828"/>
                </a:solidFill>
                <a:latin typeface="Bebas Neue"/>
                <a:ea typeface="Bebas Neue"/>
                <a:cs typeface="Bebas Neue"/>
                <a:sym typeface="Bebas Neue"/>
              </a:rPr>
              <a:t>formatos</a:t>
            </a:r>
          </a:p>
        </p:txBody>
      </p:sp>
      <p:sp>
        <p:nvSpPr>
          <p:cNvPr name="TextBox 3" id="3"/>
          <p:cNvSpPr txBox="true"/>
          <p:nvPr/>
        </p:nvSpPr>
        <p:spPr>
          <a:xfrm rot="0">
            <a:off x="10636258" y="5723116"/>
            <a:ext cx="6604179" cy="4547634"/>
          </a:xfrm>
          <a:prstGeom prst="rect">
            <a:avLst/>
          </a:prstGeom>
        </p:spPr>
        <p:txBody>
          <a:bodyPr anchor="t" rtlCol="false" tIns="0" lIns="0" bIns="0" rIns="0">
            <a:spAutoFit/>
          </a:bodyPr>
          <a:lstStyle/>
          <a:p>
            <a:pPr algn="l">
              <a:lnSpc>
                <a:spcPts val="2592"/>
              </a:lnSpc>
            </a:pPr>
            <a:r>
              <a:rPr lang="en-US" sz="1800">
                <a:solidFill>
                  <a:srgbClr val="000000">
                    <a:alpha val="60000"/>
                  </a:srgbClr>
                </a:solidFill>
                <a:latin typeface="Source Sans Pro"/>
                <a:ea typeface="Source Sans Pro"/>
                <a:cs typeface="Source Sans Pro"/>
                <a:sym typeface="Source Sans Pro"/>
              </a:rPr>
              <a:t>Dependiendo de los objetivos de tu negocio, seleccionaremos los formatos publicitarios más adecuados . Algunos de los formatos con los que contamos son los mostrados abajo, aunque también podemos mezclar formatos para generar híbridos:</a:t>
            </a:r>
          </a:p>
          <a:p>
            <a:pPr algn="l">
              <a:lnSpc>
                <a:spcPts val="2592"/>
              </a:lnSpc>
            </a:pP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Banners estándar</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Banners interactivos</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Social ads</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Anuncios nativos</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Anuncios de texto</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Video</a:t>
            </a:r>
          </a:p>
          <a:p>
            <a:pPr algn="l" marL="325755" indent="-162878" lvl="1">
              <a:lnSpc>
                <a:spcPts val="2592"/>
              </a:lnSpc>
              <a:buFont typeface="Arial"/>
              <a:buChar char="•"/>
            </a:pPr>
            <a:r>
              <a:rPr lang="en-US" sz="1800">
                <a:solidFill>
                  <a:srgbClr val="000000">
                    <a:alpha val="60000"/>
                  </a:srgbClr>
                </a:solidFill>
                <a:latin typeface="Source Sans Pro"/>
                <a:ea typeface="Source Sans Pro"/>
                <a:cs typeface="Source Sans Pro"/>
                <a:sym typeface="Source Sans Pro"/>
              </a:rPr>
              <a:t>Audio</a:t>
            </a:r>
          </a:p>
          <a:p>
            <a:pPr algn="l" marL="325755" indent="-162878" lvl="1">
              <a:lnSpc>
                <a:spcPts val="2592"/>
              </a:lnSpc>
            </a:pPr>
          </a:p>
        </p:txBody>
      </p:sp>
      <p:sp>
        <p:nvSpPr>
          <p:cNvPr name="TextBox 4" id="4"/>
          <p:cNvSpPr txBox="true"/>
          <p:nvPr/>
        </p:nvSpPr>
        <p:spPr>
          <a:xfrm rot="0">
            <a:off x="10586079" y="1621524"/>
            <a:ext cx="2828145" cy="2119293"/>
          </a:xfrm>
          <a:prstGeom prst="rect">
            <a:avLst/>
          </a:prstGeom>
        </p:spPr>
        <p:txBody>
          <a:bodyPr anchor="t" rtlCol="false" tIns="0" lIns="0" bIns="0" rIns="0">
            <a:spAutoFit/>
          </a:bodyPr>
          <a:lstStyle/>
          <a:p>
            <a:pPr algn="l">
              <a:lnSpc>
                <a:spcPts val="18630"/>
              </a:lnSpc>
            </a:pPr>
            <a:r>
              <a:rPr lang="en-US" sz="17250" b="true">
                <a:solidFill>
                  <a:srgbClr val="000000">
                    <a:alpha val="9804"/>
                  </a:srgbClr>
                </a:solidFill>
                <a:latin typeface="Bebas Neue Bold"/>
                <a:ea typeface="Bebas Neue Bold"/>
                <a:cs typeface="Bebas Neue Bold"/>
                <a:sym typeface="Bebas Neue Bold"/>
              </a:rPr>
              <a:t>04</a:t>
            </a:r>
          </a:p>
        </p:txBody>
      </p:sp>
      <p:sp>
        <p:nvSpPr>
          <p:cNvPr name="TextBox 5" id="5"/>
          <p:cNvSpPr txBox="true"/>
          <p:nvPr/>
        </p:nvSpPr>
        <p:spPr>
          <a:xfrm rot="-5400000">
            <a:off x="6141267" y="4993785"/>
            <a:ext cx="519128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formatos     formatos    formatos </a:t>
            </a:r>
          </a:p>
        </p:txBody>
      </p:sp>
      <p:grpSp>
        <p:nvGrpSpPr>
          <p:cNvPr name="Group 6" id="6"/>
          <p:cNvGrpSpPr/>
          <p:nvPr/>
        </p:nvGrpSpPr>
        <p:grpSpPr>
          <a:xfrm rot="0">
            <a:off x="8585754" y="569120"/>
            <a:ext cx="1942555" cy="369093"/>
            <a:chOff x="0" y="0"/>
            <a:chExt cx="2590074" cy="492124"/>
          </a:xfrm>
        </p:grpSpPr>
        <p:sp>
          <p:nvSpPr>
            <p:cNvPr name="Freeform 7" id="7"/>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8" id="8"/>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Freeform 9" id="9"/>
          <p:cNvSpPr/>
          <p:nvPr/>
        </p:nvSpPr>
        <p:spPr>
          <a:xfrm flipH="false" flipV="false" rot="0">
            <a:off x="0" y="0"/>
            <a:ext cx="7889788" cy="10287000"/>
          </a:xfrm>
          <a:custGeom>
            <a:avLst/>
            <a:gdLst/>
            <a:ahLst/>
            <a:cxnLst/>
            <a:rect r="r" b="b" t="t" l="l"/>
            <a:pathLst>
              <a:path h="10287000" w="7889788">
                <a:moveTo>
                  <a:pt x="0" y="0"/>
                </a:moveTo>
                <a:lnTo>
                  <a:pt x="7889788" y="0"/>
                </a:lnTo>
                <a:lnTo>
                  <a:pt x="7889788" y="10287000"/>
                </a:lnTo>
                <a:lnTo>
                  <a:pt x="0" y="10287000"/>
                </a:lnTo>
                <a:lnTo>
                  <a:pt x="0" y="0"/>
                </a:lnTo>
                <a:close/>
              </a:path>
            </a:pathLst>
          </a:custGeom>
          <a:blipFill>
            <a:blip r:embed="rId2"/>
            <a:stretch>
              <a:fillRect l="0" t="0" r="0" b="-25"/>
            </a:stretch>
          </a:blipFill>
        </p:spPr>
      </p:sp>
      <p:grpSp>
        <p:nvGrpSpPr>
          <p:cNvPr name="Group 10" id="10"/>
          <p:cNvGrpSpPr/>
          <p:nvPr/>
        </p:nvGrpSpPr>
        <p:grpSpPr>
          <a:xfrm rot="0">
            <a:off x="16349662" y="9258300"/>
            <a:ext cx="1147360" cy="523877"/>
            <a:chOff x="0" y="0"/>
            <a:chExt cx="1529814" cy="698502"/>
          </a:xfrm>
        </p:grpSpPr>
        <p:sp>
          <p:nvSpPr>
            <p:cNvPr name="Freeform 11" id="11"/>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2" id="12"/>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0" r="0" b="-52"/>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9" t="0" r="9" b="0"/>
          <a:stretch>
            <a:fillRect/>
          </a:stretch>
        </p:blipFill>
        <p:spPr>
          <a:xfrm flipH="false" flipV="false" rot="0">
            <a:off x="3328988" y="1319427"/>
            <a:ext cx="4266456" cy="7581686"/>
          </a:xfrm>
          <a:prstGeom prst="rect">
            <a:avLst/>
          </a:prstGeom>
        </p:spPr>
      </p:pic>
      <p:sp>
        <p:nvSpPr>
          <p:cNvPr name="TextBox 4" id="4"/>
          <p:cNvSpPr txBox="true"/>
          <p:nvPr/>
        </p:nvSpPr>
        <p:spPr>
          <a:xfrm rot="0">
            <a:off x="10449878" y="2529016"/>
            <a:ext cx="4157464" cy="1396921"/>
          </a:xfrm>
          <a:prstGeom prst="rect">
            <a:avLst/>
          </a:prstGeom>
        </p:spPr>
        <p:txBody>
          <a:bodyPr anchor="t" rtlCol="false" tIns="0" lIns="0" bIns="0" rIns="0">
            <a:spAutoFit/>
          </a:bodyPr>
          <a:lstStyle/>
          <a:p>
            <a:pPr algn="l">
              <a:lnSpc>
                <a:spcPts val="5400"/>
              </a:lnSpc>
            </a:pPr>
          </a:p>
          <a:p>
            <a:pPr algn="l">
              <a:lnSpc>
                <a:spcPts val="5400"/>
              </a:lnSpc>
            </a:pPr>
            <a:r>
              <a:rPr lang="en-US" sz="6000">
                <a:solidFill>
                  <a:srgbClr val="000000"/>
                </a:solidFill>
                <a:latin typeface="Bebas Neue"/>
                <a:ea typeface="Bebas Neue"/>
                <a:cs typeface="Bebas Neue"/>
                <a:sym typeface="Bebas Neue"/>
              </a:rPr>
              <a:t>banners interactivos</a:t>
            </a:r>
          </a:p>
        </p:txBody>
      </p:sp>
      <p:grpSp>
        <p:nvGrpSpPr>
          <p:cNvPr name="Group 5" id="5"/>
          <p:cNvGrpSpPr/>
          <p:nvPr/>
        </p:nvGrpSpPr>
        <p:grpSpPr>
          <a:xfrm rot="0">
            <a:off x="10544284" y="569050"/>
            <a:ext cx="1523335" cy="369331"/>
            <a:chOff x="0" y="0"/>
            <a:chExt cx="2031114" cy="492442"/>
          </a:xfrm>
        </p:grpSpPr>
        <p:sp>
          <p:nvSpPr>
            <p:cNvPr name="Freeform 6" id="6"/>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7" id="7"/>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TextBox 8" id="8"/>
          <p:cNvSpPr txBox="true"/>
          <p:nvPr/>
        </p:nvSpPr>
        <p:spPr>
          <a:xfrm rot="0">
            <a:off x="10449878" y="5467042"/>
            <a:ext cx="6603682" cy="741975"/>
          </a:xfrm>
          <a:prstGeom prst="rect">
            <a:avLst/>
          </a:prstGeom>
        </p:spPr>
        <p:txBody>
          <a:bodyPr anchor="t" rtlCol="false" tIns="0" lIns="0" bIns="0" rIns="0">
            <a:spAutoFit/>
          </a:bodyPr>
          <a:lstStyle/>
          <a:p>
            <a:pPr algn="l">
              <a:lnSpc>
                <a:spcPts val="5184"/>
              </a:lnSpc>
            </a:pPr>
            <a:r>
              <a:rPr lang="en-US" sz="4800">
                <a:solidFill>
                  <a:srgbClr val="E62828"/>
                </a:solidFill>
                <a:latin typeface="Bebas Neue"/>
                <a:ea typeface="Bebas Neue"/>
                <a:cs typeface="Bebas Neue"/>
                <a:sym typeface="Bebas Neue"/>
              </a:rPr>
              <a:t>parallax</a:t>
            </a:r>
          </a:p>
        </p:txBody>
      </p:sp>
      <p:sp>
        <p:nvSpPr>
          <p:cNvPr name="TextBox 9" id="9"/>
          <p:cNvSpPr txBox="true"/>
          <p:nvPr/>
        </p:nvSpPr>
        <p:spPr>
          <a:xfrm rot="0">
            <a:off x="10450521" y="6297275"/>
            <a:ext cx="6604179" cy="2066763"/>
          </a:xfrm>
          <a:prstGeom prst="rect">
            <a:avLst/>
          </a:prstGeom>
        </p:spPr>
        <p:txBody>
          <a:bodyPr anchor="t" rtlCol="false" tIns="0" lIns="0" bIns="0" rIns="0">
            <a:spAutoFit/>
          </a:bodyPr>
          <a:lstStyle/>
          <a:p>
            <a:pPr algn="l">
              <a:lnSpc>
                <a:spcPts val="2592"/>
              </a:lnSpc>
            </a:pPr>
            <a:r>
              <a:rPr lang="en-US" sz="1800" b="true">
                <a:solidFill>
                  <a:srgbClr val="000000">
                    <a:alpha val="60000"/>
                  </a:srgbClr>
                </a:solidFill>
                <a:latin typeface="Source Sans Pro Bold"/>
                <a:ea typeface="Source Sans Pro Bold"/>
                <a:cs typeface="Source Sans Pro Bold"/>
                <a:sym typeface="Source Sans Pro Bold"/>
              </a:rPr>
              <a:t>Explora las posibilidades ilimitadas para tu negocio </a:t>
            </a:r>
            <a:r>
              <a:rPr lang="en-US" sz="1800">
                <a:solidFill>
                  <a:srgbClr val="000000">
                    <a:alpha val="60000"/>
                  </a:srgbClr>
                </a:solidFill>
                <a:latin typeface="Source Sans Pro"/>
                <a:ea typeface="Source Sans Pro"/>
                <a:cs typeface="Source Sans Pro"/>
                <a:sym typeface="Source Sans Pro"/>
              </a:rPr>
              <a:t>con nuestro portafolio. Somos una empresa pequeña comprometida a ofrecer soluciones asequibles que potencien tu presencia en el mercado. Desarrollamos estrategias digitales efectivas, incluyendo la optimización de sitios web, gestión de redes sociales y campañas de marketing por correo electrónico.</a:t>
            </a:r>
          </a:p>
        </p:txBody>
      </p:sp>
      <p:grpSp>
        <p:nvGrpSpPr>
          <p:cNvPr name="Group 10" id="10"/>
          <p:cNvGrpSpPr/>
          <p:nvPr/>
        </p:nvGrpSpPr>
        <p:grpSpPr>
          <a:xfrm rot="0">
            <a:off x="2071580" y="1385888"/>
            <a:ext cx="1443146" cy="7400925"/>
            <a:chOff x="0" y="0"/>
            <a:chExt cx="1924194" cy="9867900"/>
          </a:xfrm>
        </p:grpSpPr>
        <p:sp>
          <p:nvSpPr>
            <p:cNvPr name="Freeform 11" id="11"/>
            <p:cNvSpPr/>
            <p:nvPr/>
          </p:nvSpPr>
          <p:spPr>
            <a:xfrm flipH="false" flipV="false" rot="0">
              <a:off x="0" y="0"/>
              <a:ext cx="1924177" cy="9867900"/>
            </a:xfrm>
            <a:custGeom>
              <a:avLst/>
              <a:gdLst/>
              <a:ahLst/>
              <a:cxnLst/>
              <a:rect r="r" b="b" t="t" l="l"/>
              <a:pathLst>
                <a:path h="9867900" w="1924177">
                  <a:moveTo>
                    <a:pt x="0" y="0"/>
                  </a:moveTo>
                  <a:lnTo>
                    <a:pt x="1924177" y="0"/>
                  </a:lnTo>
                  <a:lnTo>
                    <a:pt x="1924177" y="9867900"/>
                  </a:lnTo>
                  <a:lnTo>
                    <a:pt x="0" y="9867900"/>
                  </a:lnTo>
                  <a:close/>
                </a:path>
              </a:pathLst>
            </a:custGeom>
            <a:solidFill>
              <a:srgbClr val="F2F2F2"/>
            </a:solidFill>
          </p:spPr>
        </p:sp>
      </p:grpSp>
      <p:grpSp>
        <p:nvGrpSpPr>
          <p:cNvPr name="Group 12" id="12"/>
          <p:cNvGrpSpPr/>
          <p:nvPr/>
        </p:nvGrpSpPr>
        <p:grpSpPr>
          <a:xfrm rot="0">
            <a:off x="16349662" y="9258300"/>
            <a:ext cx="1147360" cy="523877"/>
            <a:chOff x="0" y="0"/>
            <a:chExt cx="1529814" cy="698502"/>
          </a:xfrm>
        </p:grpSpPr>
        <p:sp>
          <p:nvSpPr>
            <p:cNvPr name="Freeform 13" id="13"/>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6">
                <a:extLst>
                  <a:ext uri="{96DAC541-7B7A-43D3-8B79-37D633B846F1}">
                    <asvg:svgBlip xmlns:asvg="http://schemas.microsoft.com/office/drawing/2016/SVG/main" r:embed="rId7"/>
                  </a:ext>
                </a:extLst>
              </a:blip>
              <a:stretch>
                <a:fillRect l="0" t="-724" r="0" b="-724"/>
              </a:stretch>
            </a:blipFill>
          </p:spPr>
        </p:sp>
        <p:sp>
          <p:nvSpPr>
            <p:cNvPr name="AutoShape 14" id="14"/>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5" id="15"/>
          <p:cNvSpPr/>
          <p:nvPr/>
        </p:nvSpPr>
        <p:spPr>
          <a:xfrm>
            <a:off x="10450521" y="4757475"/>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3"/>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97432" y="1"/>
            <a:ext cx="11990566" cy="10287000"/>
            <a:chOff x="0" y="0"/>
            <a:chExt cx="15987422" cy="13716000"/>
          </a:xfrm>
        </p:grpSpPr>
        <p:sp>
          <p:nvSpPr>
            <p:cNvPr name="Freeform 3" id="3"/>
            <p:cNvSpPr/>
            <p:nvPr/>
          </p:nvSpPr>
          <p:spPr>
            <a:xfrm flipH="false" flipV="false" rot="0">
              <a:off x="0" y="0"/>
              <a:ext cx="15987395" cy="13716000"/>
            </a:xfrm>
            <a:custGeom>
              <a:avLst/>
              <a:gdLst/>
              <a:ahLst/>
              <a:cxnLst/>
              <a:rect r="r" b="b" t="t" l="l"/>
              <a:pathLst>
                <a:path h="13716000" w="15987395">
                  <a:moveTo>
                    <a:pt x="0" y="0"/>
                  </a:moveTo>
                  <a:lnTo>
                    <a:pt x="15987395" y="0"/>
                  </a:lnTo>
                  <a:lnTo>
                    <a:pt x="15987395" y="13716000"/>
                  </a:lnTo>
                  <a:lnTo>
                    <a:pt x="0" y="13716000"/>
                  </a:lnTo>
                  <a:close/>
                </a:path>
              </a:pathLst>
            </a:custGeom>
            <a:solidFill>
              <a:srgbClr val="000000">
                <a:alpha val="0"/>
              </a:srgbClr>
            </a:solidFill>
          </p:spPr>
        </p:sp>
      </p:grpSp>
      <p:grpSp>
        <p:nvGrpSpPr>
          <p:cNvPr name="Group 4" id="4"/>
          <p:cNvGrpSpPr/>
          <p:nvPr/>
        </p:nvGrpSpPr>
        <p:grpSpPr>
          <a:xfrm rot="0">
            <a:off x="885934" y="569050"/>
            <a:ext cx="1523335" cy="369331"/>
            <a:chOff x="0" y="0"/>
            <a:chExt cx="2031114" cy="492442"/>
          </a:xfrm>
        </p:grpSpPr>
        <p:sp>
          <p:nvSpPr>
            <p:cNvPr name="Freeform 5" id="5"/>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6" id="6"/>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TextBox 7" id="7"/>
          <p:cNvSpPr txBox="true"/>
          <p:nvPr/>
        </p:nvSpPr>
        <p:spPr>
          <a:xfrm rot="0">
            <a:off x="977265" y="3885116"/>
            <a:ext cx="2860357" cy="741975"/>
          </a:xfrm>
          <a:prstGeom prst="rect">
            <a:avLst/>
          </a:prstGeom>
        </p:spPr>
        <p:txBody>
          <a:bodyPr anchor="t" rtlCol="false" tIns="0" lIns="0" bIns="0" rIns="0">
            <a:spAutoFit/>
          </a:bodyPr>
          <a:lstStyle/>
          <a:p>
            <a:pPr algn="l">
              <a:lnSpc>
                <a:spcPts val="5184"/>
              </a:lnSpc>
            </a:pPr>
            <a:r>
              <a:rPr lang="en-US" sz="4800">
                <a:solidFill>
                  <a:srgbClr val="000000"/>
                </a:solidFill>
                <a:latin typeface="Bebas Neue"/>
                <a:ea typeface="Bebas Neue"/>
                <a:cs typeface="Bebas Neue"/>
                <a:sym typeface="Bebas Neue"/>
              </a:rPr>
              <a:t>Expandible </a:t>
            </a:r>
            <a:r>
              <a:rPr lang="en-US" sz="4800">
                <a:solidFill>
                  <a:srgbClr val="E62828"/>
                </a:solidFill>
                <a:latin typeface="Bebas Neue"/>
                <a:ea typeface="Bebas Neue"/>
                <a:cs typeface="Bebas Neue"/>
                <a:sym typeface="Bebas Neue"/>
              </a:rPr>
              <a:t>con video</a:t>
            </a:r>
          </a:p>
        </p:txBody>
      </p:sp>
      <p:sp>
        <p:nvSpPr>
          <p:cNvPr name="TextBox 8" id="8"/>
          <p:cNvSpPr txBox="true"/>
          <p:nvPr/>
        </p:nvSpPr>
        <p:spPr>
          <a:xfrm rot="0">
            <a:off x="977908" y="5386518"/>
            <a:ext cx="4802814" cy="3063287"/>
          </a:xfrm>
          <a:prstGeom prst="rect">
            <a:avLst/>
          </a:prstGeom>
        </p:spPr>
        <p:txBody>
          <a:bodyPr anchor="t" rtlCol="false" tIns="0" lIns="0" bIns="0" rIns="0">
            <a:spAutoFit/>
          </a:bodyPr>
          <a:lstStyle/>
          <a:p>
            <a:pPr algn="l">
              <a:lnSpc>
                <a:spcPts val="2592"/>
              </a:lnSpc>
            </a:pPr>
            <a:r>
              <a:rPr lang="en-US" sz="1800" b="true">
                <a:solidFill>
                  <a:srgbClr val="000000">
                    <a:alpha val="60000"/>
                  </a:srgbClr>
                </a:solidFill>
                <a:latin typeface="Source Sans Pro Bold"/>
                <a:ea typeface="Source Sans Pro Bold"/>
                <a:cs typeface="Source Sans Pro Bold"/>
                <a:sym typeface="Source Sans Pro Bold"/>
              </a:rPr>
              <a:t>Explora las posibilidades ilimitadas para tu negocio </a:t>
            </a:r>
            <a:r>
              <a:rPr lang="en-US" sz="1800">
                <a:solidFill>
                  <a:srgbClr val="000000">
                    <a:alpha val="60000"/>
                  </a:srgbClr>
                </a:solidFill>
                <a:latin typeface="Source Sans Pro"/>
                <a:ea typeface="Source Sans Pro"/>
                <a:cs typeface="Source Sans Pro"/>
                <a:sym typeface="Source Sans Pro"/>
              </a:rPr>
              <a:t>con nuestro portafolio. Somos una empresa pequeña comprometida a ofrecer soluciones asequibles que potencien tu presencia en el mercado. Desarrollamos estrategias digitales efectivas, incluyendo la optimización de sitios web, gestión de redes sociales y campañas de marketing por correo electrónico.</a:t>
            </a:r>
          </a:p>
        </p:txBody>
      </p:sp>
      <p:sp>
        <p:nvSpPr>
          <p:cNvPr name="Freeform 9" id="9"/>
          <p:cNvSpPr/>
          <p:nvPr/>
        </p:nvSpPr>
        <p:spPr>
          <a:xfrm flipH="false" flipV="false" rot="0">
            <a:off x="6634865" y="1109832"/>
            <a:ext cx="11315700" cy="8080104"/>
          </a:xfrm>
          <a:custGeom>
            <a:avLst/>
            <a:gdLst/>
            <a:ahLst/>
            <a:cxnLst/>
            <a:rect r="r" b="b" t="t" l="l"/>
            <a:pathLst>
              <a:path h="8080104" w="11315700">
                <a:moveTo>
                  <a:pt x="0" y="0"/>
                </a:moveTo>
                <a:lnTo>
                  <a:pt x="11315699" y="0"/>
                </a:lnTo>
                <a:lnTo>
                  <a:pt x="11315699" y="8080104"/>
                </a:lnTo>
                <a:lnTo>
                  <a:pt x="0" y="8080104"/>
                </a:lnTo>
                <a:lnTo>
                  <a:pt x="0" y="0"/>
                </a:lnTo>
                <a:close/>
              </a:path>
            </a:pathLst>
          </a:custGeom>
          <a:blipFill>
            <a:blip r:embed="rId3"/>
            <a:stretch>
              <a:fillRect l="0" t="0" r="0" b="-20"/>
            </a:stretch>
          </a:blipFill>
        </p:spPr>
      </p:sp>
      <p:sp>
        <p:nvSpPr>
          <p:cNvPr name="Freeform 10" id="10"/>
          <p:cNvSpPr/>
          <p:nvPr/>
        </p:nvSpPr>
        <p:spPr>
          <a:xfrm flipH="true" flipV="false" rot="0">
            <a:off x="8031645" y="1594984"/>
            <a:ext cx="8523806" cy="6334578"/>
          </a:xfrm>
          <a:custGeom>
            <a:avLst/>
            <a:gdLst/>
            <a:ahLst/>
            <a:cxnLst/>
            <a:rect r="r" b="b" t="t" l="l"/>
            <a:pathLst>
              <a:path h="6334578" w="8523806">
                <a:moveTo>
                  <a:pt x="8523806" y="0"/>
                </a:moveTo>
                <a:lnTo>
                  <a:pt x="0" y="0"/>
                </a:lnTo>
                <a:lnTo>
                  <a:pt x="0" y="6334578"/>
                </a:lnTo>
                <a:lnTo>
                  <a:pt x="8523806" y="6334578"/>
                </a:lnTo>
                <a:lnTo>
                  <a:pt x="8523806" y="0"/>
                </a:lnTo>
                <a:close/>
              </a:path>
            </a:pathLst>
          </a:custGeom>
          <a:blipFill>
            <a:blip r:embed="rId4"/>
            <a:stretch>
              <a:fillRect l="1" t="0" r="-104" b="0"/>
            </a:stretch>
          </a:blipFill>
        </p:spPr>
      </p:sp>
      <p:grpSp>
        <p:nvGrpSpPr>
          <p:cNvPr name="Group 11" id="11"/>
          <p:cNvGrpSpPr/>
          <p:nvPr/>
        </p:nvGrpSpPr>
        <p:grpSpPr>
          <a:xfrm rot="0">
            <a:off x="10738184" y="1914580"/>
            <a:ext cx="5817267" cy="3040956"/>
            <a:chOff x="0" y="0"/>
            <a:chExt cx="7756356" cy="4054608"/>
          </a:xfrm>
        </p:grpSpPr>
        <p:sp>
          <p:nvSpPr>
            <p:cNvPr name="Freeform 12" id="12"/>
            <p:cNvSpPr/>
            <p:nvPr/>
          </p:nvSpPr>
          <p:spPr>
            <a:xfrm flipH="false" flipV="false" rot="0">
              <a:off x="0" y="0"/>
              <a:ext cx="7756398" cy="4054602"/>
            </a:xfrm>
            <a:custGeom>
              <a:avLst/>
              <a:gdLst/>
              <a:ahLst/>
              <a:cxnLst/>
              <a:rect r="r" b="b" t="t" l="l"/>
              <a:pathLst>
                <a:path h="4054602" w="7756398">
                  <a:moveTo>
                    <a:pt x="0" y="0"/>
                  </a:moveTo>
                  <a:lnTo>
                    <a:pt x="7756398" y="0"/>
                  </a:lnTo>
                  <a:lnTo>
                    <a:pt x="7756398" y="4054602"/>
                  </a:lnTo>
                  <a:lnTo>
                    <a:pt x="0" y="4054602"/>
                  </a:lnTo>
                  <a:close/>
                </a:path>
              </a:pathLst>
            </a:custGeom>
            <a:solidFill>
              <a:srgbClr val="FFFFFF"/>
            </a:solidFill>
          </p:spPr>
        </p:sp>
      </p:grpSp>
      <p:pic>
        <p:nvPicPr>
          <p:cNvPr name="Picture 13" id="1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8118748" y="1955157"/>
            <a:ext cx="5155954" cy="2131128"/>
          </a:xfrm>
          <a:prstGeom prst="rect">
            <a:avLst/>
          </a:prstGeom>
        </p:spPr>
      </p:pic>
      <p:sp>
        <p:nvSpPr>
          <p:cNvPr name="TextBox 14" id="14"/>
          <p:cNvSpPr txBox="true"/>
          <p:nvPr/>
        </p:nvSpPr>
        <p:spPr>
          <a:xfrm rot="0">
            <a:off x="738810" y="911439"/>
            <a:ext cx="4157464" cy="1396921"/>
          </a:xfrm>
          <a:prstGeom prst="rect">
            <a:avLst/>
          </a:prstGeom>
        </p:spPr>
        <p:txBody>
          <a:bodyPr anchor="t" rtlCol="false" tIns="0" lIns="0" bIns="0" rIns="0">
            <a:spAutoFit/>
          </a:bodyPr>
          <a:lstStyle/>
          <a:p>
            <a:pPr algn="l">
              <a:lnSpc>
                <a:spcPts val="5400"/>
              </a:lnSpc>
            </a:pPr>
          </a:p>
          <a:p>
            <a:pPr algn="l">
              <a:lnSpc>
                <a:spcPts val="5400"/>
              </a:lnSpc>
            </a:pPr>
            <a:r>
              <a:rPr lang="en-US" sz="6000">
                <a:solidFill>
                  <a:srgbClr val="000000"/>
                </a:solidFill>
                <a:latin typeface="Bebas Neue"/>
                <a:ea typeface="Bebas Neue"/>
                <a:cs typeface="Bebas Neue"/>
                <a:sym typeface="Bebas Neue"/>
              </a:rPr>
              <a:t>banners interactivos</a:t>
            </a:r>
          </a:p>
        </p:txBody>
      </p:sp>
      <p:grpSp>
        <p:nvGrpSpPr>
          <p:cNvPr name="Group 15" id="15"/>
          <p:cNvGrpSpPr/>
          <p:nvPr/>
        </p:nvGrpSpPr>
        <p:grpSpPr>
          <a:xfrm rot="0">
            <a:off x="16349662" y="9258300"/>
            <a:ext cx="1147360" cy="523877"/>
            <a:chOff x="0" y="0"/>
            <a:chExt cx="1529814" cy="698502"/>
          </a:xfrm>
        </p:grpSpPr>
        <p:sp>
          <p:nvSpPr>
            <p:cNvPr name="Freeform 16" id="16"/>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8">
                <a:extLst>
                  <a:ext uri="{96DAC541-7B7A-43D3-8B79-37D633B846F1}">
                    <asvg:svgBlip xmlns:asvg="http://schemas.microsoft.com/office/drawing/2016/SVG/main" r:embed="rId9"/>
                  </a:ext>
                </a:extLst>
              </a:blip>
              <a:stretch>
                <a:fillRect l="0" t="-724" r="0" b="-724"/>
              </a:stretch>
            </a:blipFill>
          </p:spPr>
        </p:sp>
        <p:sp>
          <p:nvSpPr>
            <p:cNvPr name="AutoShape 17" id="17"/>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8" id="18"/>
          <p:cNvSpPr/>
          <p:nvPr/>
        </p:nvSpPr>
        <p:spPr>
          <a:xfrm>
            <a:off x="738810" y="3135021"/>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13"/>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Una persona sosteniendo una laptop  Descripción generada automáticamente"/>
          <p:cNvSpPr/>
          <p:nvPr/>
        </p:nvSpPr>
        <p:spPr>
          <a:xfrm flipH="false" flipV="false" rot="0">
            <a:off x="0" y="-19050"/>
            <a:ext cx="18288000" cy="6524368"/>
          </a:xfrm>
          <a:custGeom>
            <a:avLst/>
            <a:gdLst/>
            <a:ahLst/>
            <a:cxnLst/>
            <a:rect r="r" b="b" t="t" l="l"/>
            <a:pathLst>
              <a:path h="6524368" w="18288000">
                <a:moveTo>
                  <a:pt x="0" y="0"/>
                </a:moveTo>
                <a:lnTo>
                  <a:pt x="18288000" y="0"/>
                </a:lnTo>
                <a:lnTo>
                  <a:pt x="18288000" y="6524368"/>
                </a:lnTo>
                <a:lnTo>
                  <a:pt x="0" y="6524368"/>
                </a:lnTo>
                <a:lnTo>
                  <a:pt x="0" y="0"/>
                </a:lnTo>
                <a:close/>
              </a:path>
            </a:pathLst>
          </a:custGeom>
          <a:blipFill>
            <a:blip r:embed="rId3"/>
            <a:stretch>
              <a:fillRect l="0" t="0" r="0" b="-149"/>
            </a:stretch>
          </a:blipFill>
        </p:spPr>
      </p:sp>
      <p:grpSp>
        <p:nvGrpSpPr>
          <p:cNvPr name="Group 3" id="3"/>
          <p:cNvGrpSpPr/>
          <p:nvPr/>
        </p:nvGrpSpPr>
        <p:grpSpPr>
          <a:xfrm rot="0">
            <a:off x="0" y="-51760"/>
            <a:ext cx="18288000" cy="6636544"/>
            <a:chOff x="0" y="0"/>
            <a:chExt cx="24384000" cy="8848726"/>
          </a:xfrm>
        </p:grpSpPr>
        <p:sp>
          <p:nvSpPr>
            <p:cNvPr name="Freeform 4" id="4"/>
            <p:cNvSpPr/>
            <p:nvPr/>
          </p:nvSpPr>
          <p:spPr>
            <a:xfrm flipH="false" flipV="false" rot="0">
              <a:off x="0" y="0"/>
              <a:ext cx="24384000" cy="8848725"/>
            </a:xfrm>
            <a:custGeom>
              <a:avLst/>
              <a:gdLst/>
              <a:ahLst/>
              <a:cxnLst/>
              <a:rect r="r" b="b" t="t" l="l"/>
              <a:pathLst>
                <a:path h="8848725" w="24384000">
                  <a:moveTo>
                    <a:pt x="0" y="0"/>
                  </a:moveTo>
                  <a:lnTo>
                    <a:pt x="24384000" y="0"/>
                  </a:lnTo>
                  <a:lnTo>
                    <a:pt x="24384000" y="8848725"/>
                  </a:lnTo>
                  <a:lnTo>
                    <a:pt x="0" y="8848725"/>
                  </a:lnTo>
                  <a:close/>
                </a:path>
              </a:pathLst>
            </a:custGeom>
            <a:solidFill>
              <a:srgbClr val="000000">
                <a:alpha val="56078"/>
              </a:srgbClr>
            </a:solidFill>
          </p:spPr>
        </p:sp>
      </p:grpSp>
      <p:sp>
        <p:nvSpPr>
          <p:cNvPr name="TextBox 5" id="5"/>
          <p:cNvSpPr txBox="true"/>
          <p:nvPr/>
        </p:nvSpPr>
        <p:spPr>
          <a:xfrm rot="0">
            <a:off x="4728912" y="1038007"/>
            <a:ext cx="8838200" cy="1976377"/>
          </a:xfrm>
          <a:prstGeom prst="rect">
            <a:avLst/>
          </a:prstGeom>
        </p:spPr>
        <p:txBody>
          <a:bodyPr anchor="t" rtlCol="false" tIns="0" lIns="0" bIns="0" rIns="0">
            <a:spAutoFit/>
          </a:bodyPr>
          <a:lstStyle/>
          <a:p>
            <a:pPr algn="ctr">
              <a:lnSpc>
                <a:spcPts val="5184"/>
              </a:lnSpc>
            </a:pPr>
            <a:r>
              <a:rPr lang="en-US" sz="4800">
                <a:solidFill>
                  <a:srgbClr val="FFFFFF"/>
                </a:solidFill>
                <a:latin typeface="Bebas Neue"/>
                <a:ea typeface="Bebas Neue"/>
                <a:cs typeface="Bebas Neue"/>
                <a:sym typeface="Bebas Neue"/>
              </a:rPr>
              <a:t>video</a:t>
            </a:r>
          </a:p>
          <a:p>
            <a:pPr algn="ctr">
              <a:lnSpc>
                <a:spcPts val="5184"/>
              </a:lnSpc>
            </a:pPr>
            <a:r>
              <a:rPr lang="en-US" sz="4800">
                <a:solidFill>
                  <a:srgbClr val="E62828"/>
                </a:solidFill>
                <a:latin typeface="Bebas Neue"/>
                <a:ea typeface="Bebas Neue"/>
                <a:cs typeface="Bebas Neue"/>
                <a:sym typeface="Bebas Neue"/>
              </a:rPr>
              <a:t>REDES SOCIALES</a:t>
            </a:r>
          </a:p>
        </p:txBody>
      </p:sp>
      <p:grpSp>
        <p:nvGrpSpPr>
          <p:cNvPr name="Group 6" id="6"/>
          <p:cNvGrpSpPr/>
          <p:nvPr/>
        </p:nvGrpSpPr>
        <p:grpSpPr>
          <a:xfrm rot="0">
            <a:off x="14585157" y="569120"/>
            <a:ext cx="1722216" cy="369093"/>
            <a:chOff x="0" y="0"/>
            <a:chExt cx="2296288" cy="492124"/>
          </a:xfrm>
        </p:grpSpPr>
        <p:sp>
          <p:nvSpPr>
            <p:cNvPr name="Freeform 7" id="7"/>
            <p:cNvSpPr/>
            <p:nvPr/>
          </p:nvSpPr>
          <p:spPr>
            <a:xfrm flipH="false" flipV="false" rot="0">
              <a:off x="0" y="0"/>
              <a:ext cx="2296287" cy="492125"/>
            </a:xfrm>
            <a:custGeom>
              <a:avLst/>
              <a:gdLst/>
              <a:ahLst/>
              <a:cxnLst/>
              <a:rect r="r" b="b" t="t" l="l"/>
              <a:pathLst>
                <a:path h="492125" w="2296287">
                  <a:moveTo>
                    <a:pt x="0" y="0"/>
                  </a:moveTo>
                  <a:lnTo>
                    <a:pt x="2296287" y="0"/>
                  </a:lnTo>
                  <a:lnTo>
                    <a:pt x="2296287" y="492125"/>
                  </a:lnTo>
                  <a:lnTo>
                    <a:pt x="0" y="492125"/>
                  </a:lnTo>
                  <a:close/>
                </a:path>
              </a:pathLst>
            </a:custGeom>
            <a:solidFill>
              <a:srgbClr val="E62828"/>
            </a:solidFill>
          </p:spPr>
        </p:sp>
        <p:sp>
          <p:nvSpPr>
            <p:cNvPr name="TextBox 8" id="8"/>
            <p:cNvSpPr txBox="true"/>
            <p:nvPr/>
          </p:nvSpPr>
          <p:spPr>
            <a:xfrm>
              <a:off x="0" y="-19050"/>
              <a:ext cx="2296288"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Freeform 9" id="9"/>
          <p:cNvSpPr/>
          <p:nvPr/>
        </p:nvSpPr>
        <p:spPr>
          <a:xfrm flipH="false" flipV="false" rot="0">
            <a:off x="2809875" y="4376664"/>
            <a:ext cx="3174207" cy="5569743"/>
          </a:xfrm>
          <a:custGeom>
            <a:avLst/>
            <a:gdLst/>
            <a:ahLst/>
            <a:cxnLst/>
            <a:rect r="r" b="b" t="t" l="l"/>
            <a:pathLst>
              <a:path h="5569743" w="3174207">
                <a:moveTo>
                  <a:pt x="0" y="0"/>
                </a:moveTo>
                <a:lnTo>
                  <a:pt x="3174207" y="0"/>
                </a:lnTo>
                <a:lnTo>
                  <a:pt x="3174207" y="5569743"/>
                </a:lnTo>
                <a:lnTo>
                  <a:pt x="0" y="5569743"/>
                </a:lnTo>
                <a:lnTo>
                  <a:pt x="0" y="0"/>
                </a:lnTo>
                <a:close/>
              </a:path>
            </a:pathLst>
          </a:custGeom>
          <a:blipFill>
            <a:blip r:embed="rId4"/>
            <a:stretch>
              <a:fillRect l="0" t="0" r="-15" b="0"/>
            </a:stretch>
          </a:blipFill>
        </p:spPr>
      </p:sp>
      <p:sp>
        <p:nvSpPr>
          <p:cNvPr name="Freeform 10" id="10"/>
          <p:cNvSpPr/>
          <p:nvPr/>
        </p:nvSpPr>
        <p:spPr>
          <a:xfrm flipH="false" flipV="false" rot="0">
            <a:off x="7603332" y="4376666"/>
            <a:ext cx="3174206" cy="5569743"/>
          </a:xfrm>
          <a:custGeom>
            <a:avLst/>
            <a:gdLst/>
            <a:ahLst/>
            <a:cxnLst/>
            <a:rect r="r" b="b" t="t" l="l"/>
            <a:pathLst>
              <a:path h="5569743" w="3174206">
                <a:moveTo>
                  <a:pt x="0" y="0"/>
                </a:moveTo>
                <a:lnTo>
                  <a:pt x="3174206" y="0"/>
                </a:lnTo>
                <a:lnTo>
                  <a:pt x="3174206" y="5569742"/>
                </a:lnTo>
                <a:lnTo>
                  <a:pt x="0" y="5569742"/>
                </a:lnTo>
                <a:lnTo>
                  <a:pt x="0" y="0"/>
                </a:lnTo>
                <a:close/>
              </a:path>
            </a:pathLst>
          </a:custGeom>
          <a:blipFill>
            <a:blip r:embed="rId4"/>
            <a:stretch>
              <a:fillRect l="0" t="0" r="-15" b="0"/>
            </a:stretch>
          </a:blipFill>
        </p:spPr>
      </p:sp>
      <p:sp>
        <p:nvSpPr>
          <p:cNvPr name="Freeform 11" id="11"/>
          <p:cNvSpPr/>
          <p:nvPr/>
        </p:nvSpPr>
        <p:spPr>
          <a:xfrm flipH="false" flipV="false" rot="0">
            <a:off x="12377738" y="4376664"/>
            <a:ext cx="3171825" cy="5569743"/>
          </a:xfrm>
          <a:custGeom>
            <a:avLst/>
            <a:gdLst/>
            <a:ahLst/>
            <a:cxnLst/>
            <a:rect r="r" b="b" t="t" l="l"/>
            <a:pathLst>
              <a:path h="5569743" w="3171825">
                <a:moveTo>
                  <a:pt x="0" y="0"/>
                </a:moveTo>
                <a:lnTo>
                  <a:pt x="3171824" y="0"/>
                </a:lnTo>
                <a:lnTo>
                  <a:pt x="3171824" y="5569743"/>
                </a:lnTo>
                <a:lnTo>
                  <a:pt x="0" y="5569743"/>
                </a:lnTo>
                <a:lnTo>
                  <a:pt x="0" y="0"/>
                </a:lnTo>
                <a:close/>
              </a:path>
            </a:pathLst>
          </a:custGeom>
          <a:blipFill>
            <a:blip r:embed="rId4"/>
            <a:stretch>
              <a:fillRect l="0" t="0" r="-90" b="0"/>
            </a:stretch>
          </a:blipFill>
        </p:spPr>
      </p:sp>
      <p:sp>
        <p:nvSpPr>
          <p:cNvPr name="Freeform 12" id="12" descr="Imagen que contiene Forma  Descripción generada automáticamente"/>
          <p:cNvSpPr/>
          <p:nvPr/>
        </p:nvSpPr>
        <p:spPr>
          <a:xfrm flipH="false" flipV="false" rot="0">
            <a:off x="3262182" y="4967506"/>
            <a:ext cx="2197358" cy="3843753"/>
          </a:xfrm>
          <a:custGeom>
            <a:avLst/>
            <a:gdLst/>
            <a:ahLst/>
            <a:cxnLst/>
            <a:rect r="r" b="b" t="t" l="l"/>
            <a:pathLst>
              <a:path h="3843753" w="2197358">
                <a:moveTo>
                  <a:pt x="0" y="0"/>
                </a:moveTo>
                <a:lnTo>
                  <a:pt x="2197358" y="0"/>
                </a:lnTo>
                <a:lnTo>
                  <a:pt x="2197358" y="3843754"/>
                </a:lnTo>
                <a:lnTo>
                  <a:pt x="0" y="3843754"/>
                </a:lnTo>
                <a:lnTo>
                  <a:pt x="0" y="0"/>
                </a:lnTo>
                <a:close/>
              </a:path>
            </a:pathLst>
          </a:custGeom>
          <a:blipFill>
            <a:blip r:embed="rId5"/>
            <a:stretch>
              <a:fillRect l="0" t="-11856" r="-36" b="-11856"/>
            </a:stretch>
          </a:blipFill>
        </p:spPr>
      </p:sp>
      <p:sp>
        <p:nvSpPr>
          <p:cNvPr name="Freeform 13" id="13" descr="Imagen que contiene Forma  Descripción generada automáticamente"/>
          <p:cNvSpPr/>
          <p:nvPr/>
        </p:nvSpPr>
        <p:spPr>
          <a:xfrm flipH="false" flipV="false" rot="0">
            <a:off x="12828459" y="4967506"/>
            <a:ext cx="2197357" cy="3847053"/>
          </a:xfrm>
          <a:custGeom>
            <a:avLst/>
            <a:gdLst/>
            <a:ahLst/>
            <a:cxnLst/>
            <a:rect r="r" b="b" t="t" l="l"/>
            <a:pathLst>
              <a:path h="3847053" w="2197357">
                <a:moveTo>
                  <a:pt x="0" y="0"/>
                </a:moveTo>
                <a:lnTo>
                  <a:pt x="2197357" y="0"/>
                </a:lnTo>
                <a:lnTo>
                  <a:pt x="2197357" y="3847054"/>
                </a:lnTo>
                <a:lnTo>
                  <a:pt x="0" y="3847054"/>
                </a:lnTo>
                <a:lnTo>
                  <a:pt x="0" y="0"/>
                </a:lnTo>
                <a:close/>
              </a:path>
            </a:pathLst>
          </a:custGeom>
          <a:blipFill>
            <a:blip r:embed="rId5"/>
            <a:stretch>
              <a:fillRect l="0" t="-11936" r="-36" b="-11671"/>
            </a:stretch>
          </a:blipFill>
        </p:spPr>
      </p:sp>
      <p:sp>
        <p:nvSpPr>
          <p:cNvPr name="Freeform 14" id="14" descr="Interfaz de usuario gráfica, Aplicación, Teams  Descripción generada automáticamente"/>
          <p:cNvSpPr/>
          <p:nvPr/>
        </p:nvSpPr>
        <p:spPr>
          <a:xfrm flipH="false" flipV="false" rot="0">
            <a:off x="8045321" y="4967505"/>
            <a:ext cx="2197357" cy="3843753"/>
          </a:xfrm>
          <a:custGeom>
            <a:avLst/>
            <a:gdLst/>
            <a:ahLst/>
            <a:cxnLst/>
            <a:rect r="r" b="b" t="t" l="l"/>
            <a:pathLst>
              <a:path h="3843753" w="2197357">
                <a:moveTo>
                  <a:pt x="0" y="0"/>
                </a:moveTo>
                <a:lnTo>
                  <a:pt x="2197357" y="0"/>
                </a:lnTo>
                <a:lnTo>
                  <a:pt x="2197357" y="3843753"/>
                </a:lnTo>
                <a:lnTo>
                  <a:pt x="0" y="3843753"/>
                </a:lnTo>
                <a:lnTo>
                  <a:pt x="0" y="0"/>
                </a:lnTo>
                <a:close/>
              </a:path>
            </a:pathLst>
          </a:custGeom>
          <a:blipFill>
            <a:blip r:embed="rId6"/>
            <a:stretch>
              <a:fillRect l="-3566" t="0" r="-3566" b="-73"/>
            </a:stretch>
          </a:blipFill>
        </p:spPr>
      </p:sp>
      <p:pic>
        <p:nvPicPr>
          <p:cNvPr name="Picture 15" id="1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8045321" y="5996799"/>
            <a:ext cx="2197358" cy="2197358"/>
          </a:xfrm>
          <a:prstGeom prst="rect">
            <a:avLst/>
          </a:prstGeom>
        </p:spPr>
      </p:pic>
      <p:pic>
        <p:nvPicPr>
          <p:cNvPr name="Picture 16" id="16">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12849579" y="5713244"/>
            <a:ext cx="2188099" cy="2188100"/>
          </a:xfrm>
          <a:prstGeom prst="rect">
            <a:avLst/>
          </a:prstGeom>
        </p:spPr>
      </p:pic>
      <p:pic>
        <p:nvPicPr>
          <p:cNvPr name="Picture 17" id="17">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3262182" y="5715000"/>
            <a:ext cx="2227884" cy="2227884"/>
          </a:xfrm>
          <a:prstGeom prst="rect">
            <a:avLst/>
          </a:prstGeom>
        </p:spPr>
      </p:pic>
      <p:grpSp>
        <p:nvGrpSpPr>
          <p:cNvPr name="Group 18" id="18"/>
          <p:cNvGrpSpPr/>
          <p:nvPr/>
        </p:nvGrpSpPr>
        <p:grpSpPr>
          <a:xfrm rot="0">
            <a:off x="16349662" y="9258300"/>
            <a:ext cx="1147360" cy="523877"/>
            <a:chOff x="0" y="0"/>
            <a:chExt cx="1529814" cy="698502"/>
          </a:xfrm>
        </p:grpSpPr>
        <p:sp>
          <p:nvSpPr>
            <p:cNvPr name="Freeform 19" id="19"/>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6">
                <a:extLst>
                  <a:ext uri="{96DAC541-7B7A-43D3-8B79-37D633B846F1}">
                    <asvg:svgBlip xmlns:asvg="http://schemas.microsoft.com/office/drawing/2016/SVG/main" r:embed="rId17"/>
                  </a:ext>
                </a:extLst>
              </a:blip>
              <a:stretch>
                <a:fillRect l="0" t="-724" r="0" b="-724"/>
              </a:stretch>
            </a:blipFill>
          </p:spPr>
        </p:sp>
        <p:sp>
          <p:nvSpPr>
            <p:cNvPr name="AutoShape 20" id="20"/>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Freeform 21" id="21"/>
          <p:cNvSpPr/>
          <p:nvPr/>
        </p:nvSpPr>
        <p:spPr>
          <a:xfrm flipH="false" flipV="false" rot="0">
            <a:off x="8809874" y="2411856"/>
            <a:ext cx="668250" cy="133815"/>
          </a:xfrm>
          <a:custGeom>
            <a:avLst/>
            <a:gdLst/>
            <a:ahLst/>
            <a:cxnLst/>
            <a:rect r="r" b="b" t="t" l="l"/>
            <a:pathLst>
              <a:path h="133815" w="668250">
                <a:moveTo>
                  <a:pt x="0" y="0"/>
                </a:moveTo>
                <a:lnTo>
                  <a:pt x="668250" y="0"/>
                </a:lnTo>
                <a:lnTo>
                  <a:pt x="668250" y="133815"/>
                </a:lnTo>
                <a:lnTo>
                  <a:pt x="0" y="13381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timing>
    <p:tnLst>
      <p:par>
        <p:cTn dur="indefinite" restart="never" nodeType="tmRoot">
          <p:childTnLst>
            <p:video>
              <p:cMediaNode vol="80000">
                <p:cTn fill="hold" display="false">
                  <p:stCondLst>
                    <p:cond delay="indefinite"/>
                  </p:stCondLst>
                </p:cTn>
                <p:tgtEl>
                  <p:spTgt spid="15"/>
                </p:tgtEl>
              </p:cMediaNode>
            </p:video>
            <p:video>
              <p:cMediaNode vol="80000">
                <p:cTn fill="hold" display="false">
                  <p:stCondLst>
                    <p:cond delay="indefinite"/>
                  </p:stCondLst>
                </p:cTn>
                <p:tgtEl>
                  <p:spTgt spid="16"/>
                </p:tgtEl>
              </p:cMediaNode>
            </p:video>
            <p:video>
              <p:cMediaNode vol="80000">
                <p:cTn fill="hold" display="false">
                  <p:stCondLst>
                    <p:cond delay="indefinite"/>
                  </p:stCondLst>
                </p:cTn>
                <p:tgtEl>
                  <p:spTgt spid="17"/>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09322" y="4379595"/>
            <a:ext cx="7291863" cy="1337362"/>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MARKETING DE ALTO VALOR A UN COSTO ASEQUIBLE.</a:t>
            </a:r>
          </a:p>
        </p:txBody>
      </p:sp>
      <p:sp>
        <p:nvSpPr>
          <p:cNvPr name="TextBox 3" id="3"/>
          <p:cNvSpPr txBox="true"/>
          <p:nvPr/>
        </p:nvSpPr>
        <p:spPr>
          <a:xfrm rot="-5400000">
            <a:off x="-1675383" y="4993957"/>
            <a:ext cx="547722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NOSOTROS     NOSOTROS    NOSOTROS </a:t>
            </a:r>
          </a:p>
        </p:txBody>
      </p:sp>
      <p:sp>
        <p:nvSpPr>
          <p:cNvPr name="Freeform 4" id="4"/>
          <p:cNvSpPr/>
          <p:nvPr/>
        </p:nvSpPr>
        <p:spPr>
          <a:xfrm flipH="false" flipV="false" rot="0">
            <a:off x="0" y="0"/>
            <a:ext cx="7889788" cy="10287000"/>
          </a:xfrm>
          <a:custGeom>
            <a:avLst/>
            <a:gdLst/>
            <a:ahLst/>
            <a:cxnLst/>
            <a:rect r="r" b="b" t="t" l="l"/>
            <a:pathLst>
              <a:path h="10287000" w="7889788">
                <a:moveTo>
                  <a:pt x="0" y="0"/>
                </a:moveTo>
                <a:lnTo>
                  <a:pt x="7889788" y="0"/>
                </a:lnTo>
                <a:lnTo>
                  <a:pt x="7889788" y="10287000"/>
                </a:lnTo>
                <a:lnTo>
                  <a:pt x="0" y="10287000"/>
                </a:lnTo>
                <a:lnTo>
                  <a:pt x="0" y="0"/>
                </a:lnTo>
                <a:close/>
              </a:path>
            </a:pathLst>
          </a:custGeom>
          <a:blipFill>
            <a:blip r:embed="rId2"/>
            <a:stretch>
              <a:fillRect l="0" t="0" r="0" b="-25"/>
            </a:stretch>
          </a:blipFill>
        </p:spPr>
      </p:sp>
      <p:grpSp>
        <p:nvGrpSpPr>
          <p:cNvPr name="Group 5" id="5"/>
          <p:cNvGrpSpPr/>
          <p:nvPr/>
        </p:nvGrpSpPr>
        <p:grpSpPr>
          <a:xfrm rot="0">
            <a:off x="-21996" y="-5865"/>
            <a:ext cx="7867020" cy="10287000"/>
            <a:chOff x="0" y="0"/>
            <a:chExt cx="10489360" cy="13716000"/>
          </a:xfrm>
        </p:grpSpPr>
        <p:sp>
          <p:nvSpPr>
            <p:cNvPr name="Freeform 6" id="6"/>
            <p:cNvSpPr/>
            <p:nvPr/>
          </p:nvSpPr>
          <p:spPr>
            <a:xfrm flipH="false" flipV="false" rot="0">
              <a:off x="0" y="0"/>
              <a:ext cx="10489311" cy="13716000"/>
            </a:xfrm>
            <a:custGeom>
              <a:avLst/>
              <a:gdLst/>
              <a:ahLst/>
              <a:cxnLst/>
              <a:rect r="r" b="b" t="t" l="l"/>
              <a:pathLst>
                <a:path h="13716000" w="10489311">
                  <a:moveTo>
                    <a:pt x="0" y="0"/>
                  </a:moveTo>
                  <a:lnTo>
                    <a:pt x="10489311" y="0"/>
                  </a:lnTo>
                  <a:lnTo>
                    <a:pt x="10489311" y="13716000"/>
                  </a:lnTo>
                  <a:lnTo>
                    <a:pt x="0" y="13716000"/>
                  </a:lnTo>
                  <a:close/>
                </a:path>
              </a:pathLst>
            </a:custGeom>
            <a:solidFill>
              <a:srgbClr val="000000">
                <a:alpha val="25098"/>
              </a:srgbClr>
            </a:solidFill>
          </p:spPr>
        </p:sp>
      </p:grpSp>
      <p:grpSp>
        <p:nvGrpSpPr>
          <p:cNvPr name="Group 7" id="7"/>
          <p:cNvGrpSpPr/>
          <p:nvPr/>
        </p:nvGrpSpPr>
        <p:grpSpPr>
          <a:xfrm rot="0">
            <a:off x="6446044" y="928688"/>
            <a:ext cx="2252662" cy="2252662"/>
            <a:chOff x="0" y="0"/>
            <a:chExt cx="3003550" cy="3003550"/>
          </a:xfrm>
        </p:grpSpPr>
        <p:sp>
          <p:nvSpPr>
            <p:cNvPr name="Freeform 8" id="8"/>
            <p:cNvSpPr/>
            <p:nvPr/>
          </p:nvSpPr>
          <p:spPr>
            <a:xfrm flipH="false" flipV="false" rot="0">
              <a:off x="0" y="0"/>
              <a:ext cx="3003550" cy="3003550"/>
            </a:xfrm>
            <a:custGeom>
              <a:avLst/>
              <a:gdLst/>
              <a:ahLst/>
              <a:cxnLst/>
              <a:rect r="r" b="b" t="t" l="l"/>
              <a:pathLst>
                <a:path h="3003550" w="3003550">
                  <a:moveTo>
                    <a:pt x="0" y="1501775"/>
                  </a:moveTo>
                  <a:cubicBezTo>
                    <a:pt x="0" y="672338"/>
                    <a:pt x="672338" y="0"/>
                    <a:pt x="1501775" y="0"/>
                  </a:cubicBezTo>
                  <a:cubicBezTo>
                    <a:pt x="2331212" y="0"/>
                    <a:pt x="3003550" y="672338"/>
                    <a:pt x="3003550" y="1501775"/>
                  </a:cubicBezTo>
                  <a:cubicBezTo>
                    <a:pt x="3003550" y="2331212"/>
                    <a:pt x="2331212" y="3003550"/>
                    <a:pt x="1501775" y="3003550"/>
                  </a:cubicBezTo>
                  <a:cubicBezTo>
                    <a:pt x="672338" y="3003550"/>
                    <a:pt x="0" y="2331212"/>
                    <a:pt x="0" y="1501775"/>
                  </a:cubicBezTo>
                  <a:close/>
                </a:path>
              </a:pathLst>
            </a:custGeom>
            <a:solidFill>
              <a:srgbClr val="FFFFFF"/>
            </a:solidFill>
          </p:spPr>
        </p:sp>
      </p:grpSp>
      <p:grpSp>
        <p:nvGrpSpPr>
          <p:cNvPr name="Group 9" id="9"/>
          <p:cNvGrpSpPr/>
          <p:nvPr/>
        </p:nvGrpSpPr>
        <p:grpSpPr>
          <a:xfrm rot="0">
            <a:off x="6665830" y="1261778"/>
            <a:ext cx="1147762" cy="938212"/>
            <a:chOff x="0" y="0"/>
            <a:chExt cx="1530350" cy="1250950"/>
          </a:xfrm>
        </p:grpSpPr>
        <p:sp>
          <p:nvSpPr>
            <p:cNvPr name="Freeform 10" id="10"/>
            <p:cNvSpPr/>
            <p:nvPr/>
          </p:nvSpPr>
          <p:spPr>
            <a:xfrm flipH="false" flipV="false" rot="0">
              <a:off x="0" y="0"/>
              <a:ext cx="1530350" cy="1250950"/>
            </a:xfrm>
            <a:custGeom>
              <a:avLst/>
              <a:gdLst/>
              <a:ahLst/>
              <a:cxnLst/>
              <a:rect r="r" b="b" t="t" l="l"/>
              <a:pathLst>
                <a:path h="1250950" w="1530350">
                  <a:moveTo>
                    <a:pt x="1178306" y="0"/>
                  </a:moveTo>
                  <a:lnTo>
                    <a:pt x="1451356" y="0"/>
                  </a:lnTo>
                  <a:lnTo>
                    <a:pt x="1275461" y="607568"/>
                  </a:lnTo>
                  <a:lnTo>
                    <a:pt x="1530350" y="607568"/>
                  </a:lnTo>
                  <a:lnTo>
                    <a:pt x="1530350" y="1250950"/>
                  </a:lnTo>
                  <a:lnTo>
                    <a:pt x="887095" y="1250950"/>
                  </a:lnTo>
                  <a:lnTo>
                    <a:pt x="887095" y="674370"/>
                  </a:lnTo>
                  <a:close/>
                  <a:moveTo>
                    <a:pt x="291338" y="0"/>
                  </a:moveTo>
                  <a:lnTo>
                    <a:pt x="564388" y="0"/>
                  </a:lnTo>
                  <a:lnTo>
                    <a:pt x="388366" y="607568"/>
                  </a:lnTo>
                  <a:lnTo>
                    <a:pt x="643255" y="607568"/>
                  </a:lnTo>
                  <a:lnTo>
                    <a:pt x="643255" y="1250950"/>
                  </a:lnTo>
                  <a:lnTo>
                    <a:pt x="0" y="1250950"/>
                  </a:lnTo>
                  <a:lnTo>
                    <a:pt x="0" y="674370"/>
                  </a:lnTo>
                  <a:close/>
                </a:path>
              </a:pathLst>
            </a:custGeom>
            <a:solidFill>
              <a:srgbClr val="E62828"/>
            </a:solidFill>
          </p:spPr>
        </p:sp>
      </p:grpSp>
      <p:grpSp>
        <p:nvGrpSpPr>
          <p:cNvPr name="Group 11" id="11"/>
          <p:cNvGrpSpPr/>
          <p:nvPr/>
        </p:nvGrpSpPr>
        <p:grpSpPr>
          <a:xfrm rot="0">
            <a:off x="16349662" y="9258300"/>
            <a:ext cx="1147360" cy="523877"/>
            <a:chOff x="0" y="0"/>
            <a:chExt cx="1529814" cy="698502"/>
          </a:xfrm>
        </p:grpSpPr>
        <p:sp>
          <p:nvSpPr>
            <p:cNvPr name="Freeform 12" id="12"/>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3" id="13"/>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Una persona sosteniendo una laptop  Descripción generada automáticamente"/>
          <p:cNvSpPr/>
          <p:nvPr/>
        </p:nvSpPr>
        <p:spPr>
          <a:xfrm flipH="false" flipV="false" rot="0">
            <a:off x="0" y="-19050"/>
            <a:ext cx="18288000" cy="6524368"/>
          </a:xfrm>
          <a:custGeom>
            <a:avLst/>
            <a:gdLst/>
            <a:ahLst/>
            <a:cxnLst/>
            <a:rect r="r" b="b" t="t" l="l"/>
            <a:pathLst>
              <a:path h="6524368" w="18288000">
                <a:moveTo>
                  <a:pt x="0" y="0"/>
                </a:moveTo>
                <a:lnTo>
                  <a:pt x="18288000" y="0"/>
                </a:lnTo>
                <a:lnTo>
                  <a:pt x="18288000" y="6524368"/>
                </a:lnTo>
                <a:lnTo>
                  <a:pt x="0" y="6524368"/>
                </a:lnTo>
                <a:lnTo>
                  <a:pt x="0" y="0"/>
                </a:lnTo>
                <a:close/>
              </a:path>
            </a:pathLst>
          </a:custGeom>
          <a:blipFill>
            <a:blip r:embed="rId3"/>
            <a:stretch>
              <a:fillRect l="0" t="0" r="0" b="-149"/>
            </a:stretch>
          </a:blipFill>
        </p:spPr>
      </p:sp>
      <p:grpSp>
        <p:nvGrpSpPr>
          <p:cNvPr name="Group 3" id="3"/>
          <p:cNvGrpSpPr/>
          <p:nvPr/>
        </p:nvGrpSpPr>
        <p:grpSpPr>
          <a:xfrm rot="0">
            <a:off x="0" y="-51760"/>
            <a:ext cx="18288000" cy="6636544"/>
            <a:chOff x="0" y="0"/>
            <a:chExt cx="24384000" cy="8848726"/>
          </a:xfrm>
        </p:grpSpPr>
        <p:sp>
          <p:nvSpPr>
            <p:cNvPr name="Freeform 4" id="4"/>
            <p:cNvSpPr/>
            <p:nvPr/>
          </p:nvSpPr>
          <p:spPr>
            <a:xfrm flipH="false" flipV="false" rot="0">
              <a:off x="0" y="0"/>
              <a:ext cx="24384000" cy="8848725"/>
            </a:xfrm>
            <a:custGeom>
              <a:avLst/>
              <a:gdLst/>
              <a:ahLst/>
              <a:cxnLst/>
              <a:rect r="r" b="b" t="t" l="l"/>
              <a:pathLst>
                <a:path h="8848725" w="24384000">
                  <a:moveTo>
                    <a:pt x="0" y="0"/>
                  </a:moveTo>
                  <a:lnTo>
                    <a:pt x="24384000" y="0"/>
                  </a:lnTo>
                  <a:lnTo>
                    <a:pt x="24384000" y="8848725"/>
                  </a:lnTo>
                  <a:lnTo>
                    <a:pt x="0" y="8848725"/>
                  </a:lnTo>
                  <a:close/>
                </a:path>
              </a:pathLst>
            </a:custGeom>
            <a:solidFill>
              <a:srgbClr val="000000">
                <a:alpha val="56078"/>
              </a:srgbClr>
            </a:solidFill>
          </p:spPr>
        </p:sp>
      </p:grpSp>
      <p:sp>
        <p:nvSpPr>
          <p:cNvPr name="TextBox 5" id="5"/>
          <p:cNvSpPr txBox="true"/>
          <p:nvPr/>
        </p:nvSpPr>
        <p:spPr>
          <a:xfrm rot="0">
            <a:off x="4728912" y="1038007"/>
            <a:ext cx="8838200" cy="1976377"/>
          </a:xfrm>
          <a:prstGeom prst="rect">
            <a:avLst/>
          </a:prstGeom>
        </p:spPr>
        <p:txBody>
          <a:bodyPr anchor="t" rtlCol="false" tIns="0" lIns="0" bIns="0" rIns="0">
            <a:spAutoFit/>
          </a:bodyPr>
          <a:lstStyle/>
          <a:p>
            <a:pPr algn="ctr">
              <a:lnSpc>
                <a:spcPts val="5184"/>
              </a:lnSpc>
            </a:pPr>
            <a:r>
              <a:rPr lang="en-US" sz="4800">
                <a:solidFill>
                  <a:srgbClr val="FFFFFF"/>
                </a:solidFill>
                <a:latin typeface="Bebas Neue"/>
                <a:ea typeface="Bebas Neue"/>
                <a:cs typeface="Bebas Neue"/>
                <a:sym typeface="Bebas Neue"/>
              </a:rPr>
              <a:t>video</a:t>
            </a:r>
          </a:p>
          <a:p>
            <a:pPr algn="ctr">
              <a:lnSpc>
                <a:spcPts val="5184"/>
              </a:lnSpc>
            </a:pPr>
            <a:r>
              <a:rPr lang="en-US" sz="4800">
                <a:solidFill>
                  <a:srgbClr val="E62828"/>
                </a:solidFill>
                <a:latin typeface="Bebas Neue"/>
                <a:ea typeface="Bebas Neue"/>
                <a:cs typeface="Bebas Neue"/>
                <a:sym typeface="Bebas Neue"/>
              </a:rPr>
              <a:t>REDES SOCIALES</a:t>
            </a:r>
          </a:p>
        </p:txBody>
      </p:sp>
      <p:sp>
        <p:nvSpPr>
          <p:cNvPr name="Freeform 6" id="6"/>
          <p:cNvSpPr/>
          <p:nvPr/>
        </p:nvSpPr>
        <p:spPr>
          <a:xfrm flipH="false" flipV="false" rot="0">
            <a:off x="8809874" y="2411856"/>
            <a:ext cx="668250" cy="133815"/>
          </a:xfrm>
          <a:custGeom>
            <a:avLst/>
            <a:gdLst/>
            <a:ahLst/>
            <a:cxnLst/>
            <a:rect r="r" b="b" t="t" l="l"/>
            <a:pathLst>
              <a:path h="133815" w="668250">
                <a:moveTo>
                  <a:pt x="0" y="0"/>
                </a:moveTo>
                <a:lnTo>
                  <a:pt x="668250" y="0"/>
                </a:lnTo>
                <a:lnTo>
                  <a:pt x="668250" y="133815"/>
                </a:lnTo>
                <a:lnTo>
                  <a:pt x="0" y="133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585157" y="569120"/>
            <a:ext cx="1722216" cy="369093"/>
            <a:chOff x="0" y="0"/>
            <a:chExt cx="2296288" cy="492124"/>
          </a:xfrm>
        </p:grpSpPr>
        <p:sp>
          <p:nvSpPr>
            <p:cNvPr name="Freeform 8" id="8"/>
            <p:cNvSpPr/>
            <p:nvPr/>
          </p:nvSpPr>
          <p:spPr>
            <a:xfrm flipH="false" flipV="false" rot="0">
              <a:off x="0" y="0"/>
              <a:ext cx="2296287" cy="492125"/>
            </a:xfrm>
            <a:custGeom>
              <a:avLst/>
              <a:gdLst/>
              <a:ahLst/>
              <a:cxnLst/>
              <a:rect r="r" b="b" t="t" l="l"/>
              <a:pathLst>
                <a:path h="492125" w="2296287">
                  <a:moveTo>
                    <a:pt x="0" y="0"/>
                  </a:moveTo>
                  <a:lnTo>
                    <a:pt x="2296287" y="0"/>
                  </a:lnTo>
                  <a:lnTo>
                    <a:pt x="2296287" y="492125"/>
                  </a:lnTo>
                  <a:lnTo>
                    <a:pt x="0" y="492125"/>
                  </a:lnTo>
                  <a:close/>
                </a:path>
              </a:pathLst>
            </a:custGeom>
            <a:solidFill>
              <a:srgbClr val="E62828"/>
            </a:solidFill>
          </p:spPr>
        </p:sp>
        <p:sp>
          <p:nvSpPr>
            <p:cNvPr name="TextBox 9" id="9"/>
            <p:cNvSpPr txBox="true"/>
            <p:nvPr/>
          </p:nvSpPr>
          <p:spPr>
            <a:xfrm>
              <a:off x="0" y="-19050"/>
              <a:ext cx="2296288"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Freeform 10" id="10"/>
          <p:cNvSpPr/>
          <p:nvPr/>
        </p:nvSpPr>
        <p:spPr>
          <a:xfrm flipH="false" flipV="false" rot="0">
            <a:off x="2826478" y="4376664"/>
            <a:ext cx="3174207" cy="5569743"/>
          </a:xfrm>
          <a:custGeom>
            <a:avLst/>
            <a:gdLst/>
            <a:ahLst/>
            <a:cxnLst/>
            <a:rect r="r" b="b" t="t" l="l"/>
            <a:pathLst>
              <a:path h="5569743" w="3174207">
                <a:moveTo>
                  <a:pt x="0" y="0"/>
                </a:moveTo>
                <a:lnTo>
                  <a:pt x="3174208" y="0"/>
                </a:lnTo>
                <a:lnTo>
                  <a:pt x="3174208" y="5569743"/>
                </a:lnTo>
                <a:lnTo>
                  <a:pt x="0" y="5569743"/>
                </a:lnTo>
                <a:lnTo>
                  <a:pt x="0" y="0"/>
                </a:lnTo>
                <a:close/>
              </a:path>
            </a:pathLst>
          </a:custGeom>
          <a:blipFill>
            <a:blip r:embed="rId6"/>
            <a:stretch>
              <a:fillRect l="0" t="0" r="-15" b="0"/>
            </a:stretch>
          </a:blipFill>
        </p:spPr>
      </p:sp>
      <p:sp>
        <p:nvSpPr>
          <p:cNvPr name="Freeform 11" id="11"/>
          <p:cNvSpPr/>
          <p:nvPr/>
        </p:nvSpPr>
        <p:spPr>
          <a:xfrm flipH="false" flipV="false" rot="0">
            <a:off x="7556896" y="4376666"/>
            <a:ext cx="3174206" cy="5569743"/>
          </a:xfrm>
          <a:custGeom>
            <a:avLst/>
            <a:gdLst/>
            <a:ahLst/>
            <a:cxnLst/>
            <a:rect r="r" b="b" t="t" l="l"/>
            <a:pathLst>
              <a:path h="5569743" w="3174206">
                <a:moveTo>
                  <a:pt x="0" y="0"/>
                </a:moveTo>
                <a:lnTo>
                  <a:pt x="3174206" y="0"/>
                </a:lnTo>
                <a:lnTo>
                  <a:pt x="3174206" y="5569742"/>
                </a:lnTo>
                <a:lnTo>
                  <a:pt x="0" y="5569742"/>
                </a:lnTo>
                <a:lnTo>
                  <a:pt x="0" y="0"/>
                </a:lnTo>
                <a:close/>
              </a:path>
            </a:pathLst>
          </a:custGeom>
          <a:blipFill>
            <a:blip r:embed="rId6"/>
            <a:stretch>
              <a:fillRect l="0" t="0" r="-15" b="0"/>
            </a:stretch>
          </a:blipFill>
        </p:spPr>
      </p:sp>
      <p:sp>
        <p:nvSpPr>
          <p:cNvPr name="Freeform 12" id="12" descr="Imagen que contiene Forma  Descripción generada automáticamente"/>
          <p:cNvSpPr/>
          <p:nvPr/>
        </p:nvSpPr>
        <p:spPr>
          <a:xfrm flipH="false" flipV="false" rot="0">
            <a:off x="3278786" y="4967506"/>
            <a:ext cx="2197358" cy="3843753"/>
          </a:xfrm>
          <a:custGeom>
            <a:avLst/>
            <a:gdLst/>
            <a:ahLst/>
            <a:cxnLst/>
            <a:rect r="r" b="b" t="t" l="l"/>
            <a:pathLst>
              <a:path h="3843753" w="2197358">
                <a:moveTo>
                  <a:pt x="0" y="0"/>
                </a:moveTo>
                <a:lnTo>
                  <a:pt x="2197357" y="0"/>
                </a:lnTo>
                <a:lnTo>
                  <a:pt x="2197357" y="3843754"/>
                </a:lnTo>
                <a:lnTo>
                  <a:pt x="0" y="3843754"/>
                </a:lnTo>
                <a:lnTo>
                  <a:pt x="0" y="0"/>
                </a:lnTo>
                <a:close/>
              </a:path>
            </a:pathLst>
          </a:custGeom>
          <a:blipFill>
            <a:blip r:embed="rId7"/>
            <a:stretch>
              <a:fillRect l="0" t="-11856" r="-36" b="-11856"/>
            </a:stretch>
          </a:blipFill>
        </p:spPr>
      </p:sp>
      <p:sp>
        <p:nvSpPr>
          <p:cNvPr name="Freeform 13" id="13" descr="Interfaz de usuario gráfica, Aplicación, Teams  Descripción generada automáticamente"/>
          <p:cNvSpPr/>
          <p:nvPr/>
        </p:nvSpPr>
        <p:spPr>
          <a:xfrm flipH="false" flipV="false" rot="0">
            <a:off x="7998885" y="4967505"/>
            <a:ext cx="2197358" cy="3843753"/>
          </a:xfrm>
          <a:custGeom>
            <a:avLst/>
            <a:gdLst/>
            <a:ahLst/>
            <a:cxnLst/>
            <a:rect r="r" b="b" t="t" l="l"/>
            <a:pathLst>
              <a:path h="3843753" w="2197358">
                <a:moveTo>
                  <a:pt x="0" y="0"/>
                </a:moveTo>
                <a:lnTo>
                  <a:pt x="2197357" y="0"/>
                </a:lnTo>
                <a:lnTo>
                  <a:pt x="2197357" y="3843753"/>
                </a:lnTo>
                <a:lnTo>
                  <a:pt x="0" y="3843753"/>
                </a:lnTo>
                <a:lnTo>
                  <a:pt x="0" y="0"/>
                </a:lnTo>
                <a:close/>
              </a:path>
            </a:pathLst>
          </a:custGeom>
          <a:blipFill>
            <a:blip r:embed="rId8"/>
            <a:stretch>
              <a:fillRect l="-3566" t="0" r="-3566" b="-73"/>
            </a:stretch>
          </a:blipFill>
        </p:spPr>
      </p:sp>
      <p:pic>
        <p:nvPicPr>
          <p:cNvPr name="Picture 14" id="14">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3302712" y="5629288"/>
            <a:ext cx="2160308" cy="2160308"/>
          </a:xfrm>
          <a:prstGeom prst="rect">
            <a:avLst/>
          </a:prstGeom>
        </p:spPr>
      </p:pic>
      <p:sp>
        <p:nvSpPr>
          <p:cNvPr name="Freeform 15" id="15"/>
          <p:cNvSpPr/>
          <p:nvPr/>
        </p:nvSpPr>
        <p:spPr>
          <a:xfrm flipH="false" flipV="false" rot="0">
            <a:off x="12377738" y="4376664"/>
            <a:ext cx="3171825" cy="5569743"/>
          </a:xfrm>
          <a:custGeom>
            <a:avLst/>
            <a:gdLst/>
            <a:ahLst/>
            <a:cxnLst/>
            <a:rect r="r" b="b" t="t" l="l"/>
            <a:pathLst>
              <a:path h="5569743" w="3171825">
                <a:moveTo>
                  <a:pt x="0" y="0"/>
                </a:moveTo>
                <a:lnTo>
                  <a:pt x="3171824" y="0"/>
                </a:lnTo>
                <a:lnTo>
                  <a:pt x="3171824" y="5569743"/>
                </a:lnTo>
                <a:lnTo>
                  <a:pt x="0" y="5569743"/>
                </a:lnTo>
                <a:lnTo>
                  <a:pt x="0" y="0"/>
                </a:lnTo>
                <a:close/>
              </a:path>
            </a:pathLst>
          </a:custGeom>
          <a:blipFill>
            <a:blip r:embed="rId6"/>
            <a:stretch>
              <a:fillRect l="0" t="0" r="-90" b="0"/>
            </a:stretch>
          </a:blipFill>
        </p:spPr>
      </p:sp>
      <p:sp>
        <p:nvSpPr>
          <p:cNvPr name="Freeform 16" id="16" descr="Imagen que contiene Forma  Descripción generada automáticamente"/>
          <p:cNvSpPr/>
          <p:nvPr/>
        </p:nvSpPr>
        <p:spPr>
          <a:xfrm flipH="false" flipV="false" rot="0">
            <a:off x="12828459" y="4967506"/>
            <a:ext cx="2197357" cy="3847053"/>
          </a:xfrm>
          <a:custGeom>
            <a:avLst/>
            <a:gdLst/>
            <a:ahLst/>
            <a:cxnLst/>
            <a:rect r="r" b="b" t="t" l="l"/>
            <a:pathLst>
              <a:path h="3847053" w="2197357">
                <a:moveTo>
                  <a:pt x="0" y="0"/>
                </a:moveTo>
                <a:lnTo>
                  <a:pt x="2197357" y="0"/>
                </a:lnTo>
                <a:lnTo>
                  <a:pt x="2197357" y="3847054"/>
                </a:lnTo>
                <a:lnTo>
                  <a:pt x="0" y="3847054"/>
                </a:lnTo>
                <a:lnTo>
                  <a:pt x="0" y="0"/>
                </a:lnTo>
                <a:close/>
              </a:path>
            </a:pathLst>
          </a:custGeom>
          <a:blipFill>
            <a:blip r:embed="rId7"/>
            <a:stretch>
              <a:fillRect l="0" t="-11936" r="-36" b="-11671"/>
            </a:stretch>
          </a:blipFill>
        </p:spPr>
      </p:sp>
      <p:pic>
        <p:nvPicPr>
          <p:cNvPr name="Picture 17" id="17">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7994166" y="5983569"/>
            <a:ext cx="2234698" cy="2234699"/>
          </a:xfrm>
          <a:prstGeom prst="rect">
            <a:avLst/>
          </a:prstGeom>
        </p:spPr>
      </p:pic>
      <p:pic>
        <p:nvPicPr>
          <p:cNvPr name="Picture 18" id="18">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0" t="0" r="0" b="0"/>
          <a:stretch>
            <a:fillRect/>
          </a:stretch>
        </p:blipFill>
        <p:spPr>
          <a:xfrm flipH="false" flipV="false" rot="0">
            <a:off x="12813506" y="5546457"/>
            <a:ext cx="2243139" cy="2243139"/>
          </a:xfrm>
          <a:prstGeom prst="rect">
            <a:avLst/>
          </a:prstGeom>
        </p:spPr>
      </p:pic>
      <p:grpSp>
        <p:nvGrpSpPr>
          <p:cNvPr name="Group 19" id="19"/>
          <p:cNvGrpSpPr/>
          <p:nvPr/>
        </p:nvGrpSpPr>
        <p:grpSpPr>
          <a:xfrm rot="0">
            <a:off x="16349662" y="9258300"/>
            <a:ext cx="1147360" cy="523877"/>
            <a:chOff x="0" y="0"/>
            <a:chExt cx="1529814" cy="698502"/>
          </a:xfrm>
        </p:grpSpPr>
        <p:sp>
          <p:nvSpPr>
            <p:cNvPr name="Freeform 20" id="20"/>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8">
                <a:extLst>
                  <a:ext uri="{96DAC541-7B7A-43D3-8B79-37D633B846F1}">
                    <asvg:svgBlip xmlns:asvg="http://schemas.microsoft.com/office/drawing/2016/SVG/main" r:embed="rId19"/>
                  </a:ext>
                </a:extLst>
              </a:blip>
              <a:stretch>
                <a:fillRect l="0" t="-724" r="0" b="-724"/>
              </a:stretch>
            </a:blipFill>
          </p:spPr>
        </p:sp>
        <p:sp>
          <p:nvSpPr>
            <p:cNvPr name="AutoShape 21" id="21"/>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timing>
    <p:tnLst>
      <p:par>
        <p:cTn dur="indefinite" restart="never" nodeType="tmRoot">
          <p:childTnLst>
            <p:video>
              <p:cMediaNode vol="80000">
                <p:cTn fill="hold" display="false">
                  <p:stCondLst>
                    <p:cond delay="indefinite"/>
                  </p:stCondLst>
                </p:cTn>
                <p:tgtEl>
                  <p:spTgt spid="14"/>
                </p:tgtEl>
              </p:cMediaNode>
            </p:video>
            <p:video>
              <p:cMediaNode vol="80000">
                <p:cTn fill="hold" display="false">
                  <p:stCondLst>
                    <p:cond delay="indefinite"/>
                  </p:stCondLst>
                </p:cTn>
                <p:tgtEl>
                  <p:spTgt spid="17"/>
                </p:tgtEl>
              </p:cMediaNode>
            </p:video>
            <p:video>
              <p:cMediaNode vol="80000">
                <p:cTn fill="hold" display="false">
                  <p:stCondLst>
                    <p:cond delay="indefinite"/>
                  </p:stCondLst>
                </p:cTn>
                <p:tgtEl>
                  <p:spTgt spid="18"/>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Una persona sosteniendo una laptop  Descripción generada automáticamente"/>
          <p:cNvSpPr/>
          <p:nvPr/>
        </p:nvSpPr>
        <p:spPr>
          <a:xfrm flipH="false" flipV="false" rot="0">
            <a:off x="0" y="-19050"/>
            <a:ext cx="18288000" cy="6524368"/>
          </a:xfrm>
          <a:custGeom>
            <a:avLst/>
            <a:gdLst/>
            <a:ahLst/>
            <a:cxnLst/>
            <a:rect r="r" b="b" t="t" l="l"/>
            <a:pathLst>
              <a:path h="6524368" w="18288000">
                <a:moveTo>
                  <a:pt x="0" y="0"/>
                </a:moveTo>
                <a:lnTo>
                  <a:pt x="18288000" y="0"/>
                </a:lnTo>
                <a:lnTo>
                  <a:pt x="18288000" y="6524368"/>
                </a:lnTo>
                <a:lnTo>
                  <a:pt x="0" y="6524368"/>
                </a:lnTo>
                <a:lnTo>
                  <a:pt x="0" y="0"/>
                </a:lnTo>
                <a:close/>
              </a:path>
            </a:pathLst>
          </a:custGeom>
          <a:blipFill>
            <a:blip r:embed="rId3"/>
            <a:stretch>
              <a:fillRect l="0" t="0" r="0" b="-149"/>
            </a:stretch>
          </a:blipFill>
        </p:spPr>
      </p:sp>
      <p:grpSp>
        <p:nvGrpSpPr>
          <p:cNvPr name="Group 3" id="3"/>
          <p:cNvGrpSpPr/>
          <p:nvPr/>
        </p:nvGrpSpPr>
        <p:grpSpPr>
          <a:xfrm rot="0">
            <a:off x="0" y="-51760"/>
            <a:ext cx="18288000" cy="6636544"/>
            <a:chOff x="0" y="0"/>
            <a:chExt cx="24384000" cy="8848726"/>
          </a:xfrm>
        </p:grpSpPr>
        <p:sp>
          <p:nvSpPr>
            <p:cNvPr name="Freeform 4" id="4"/>
            <p:cNvSpPr/>
            <p:nvPr/>
          </p:nvSpPr>
          <p:spPr>
            <a:xfrm flipH="false" flipV="false" rot="0">
              <a:off x="0" y="0"/>
              <a:ext cx="24384000" cy="8848725"/>
            </a:xfrm>
            <a:custGeom>
              <a:avLst/>
              <a:gdLst/>
              <a:ahLst/>
              <a:cxnLst/>
              <a:rect r="r" b="b" t="t" l="l"/>
              <a:pathLst>
                <a:path h="8848725" w="24384000">
                  <a:moveTo>
                    <a:pt x="0" y="0"/>
                  </a:moveTo>
                  <a:lnTo>
                    <a:pt x="24384000" y="0"/>
                  </a:lnTo>
                  <a:lnTo>
                    <a:pt x="24384000" y="8848725"/>
                  </a:lnTo>
                  <a:lnTo>
                    <a:pt x="0" y="8848725"/>
                  </a:lnTo>
                  <a:close/>
                </a:path>
              </a:pathLst>
            </a:custGeom>
            <a:solidFill>
              <a:srgbClr val="000000">
                <a:alpha val="56078"/>
              </a:srgbClr>
            </a:solidFill>
          </p:spPr>
        </p:sp>
      </p:grpSp>
      <p:sp>
        <p:nvSpPr>
          <p:cNvPr name="TextBox 5" id="5"/>
          <p:cNvSpPr txBox="true"/>
          <p:nvPr/>
        </p:nvSpPr>
        <p:spPr>
          <a:xfrm rot="0">
            <a:off x="4728912" y="1038007"/>
            <a:ext cx="8838200" cy="1976377"/>
          </a:xfrm>
          <a:prstGeom prst="rect">
            <a:avLst/>
          </a:prstGeom>
        </p:spPr>
        <p:txBody>
          <a:bodyPr anchor="t" rtlCol="false" tIns="0" lIns="0" bIns="0" rIns="0">
            <a:spAutoFit/>
          </a:bodyPr>
          <a:lstStyle/>
          <a:p>
            <a:pPr algn="ctr">
              <a:lnSpc>
                <a:spcPts val="5184"/>
              </a:lnSpc>
            </a:pPr>
            <a:r>
              <a:rPr lang="en-US" sz="4800">
                <a:solidFill>
                  <a:srgbClr val="FFFFFF"/>
                </a:solidFill>
                <a:latin typeface="Bebas Neue"/>
                <a:ea typeface="Bebas Neue"/>
                <a:cs typeface="Bebas Neue"/>
                <a:sym typeface="Bebas Neue"/>
              </a:rPr>
              <a:t>video</a:t>
            </a:r>
          </a:p>
          <a:p>
            <a:pPr algn="ctr">
              <a:lnSpc>
                <a:spcPts val="5184"/>
              </a:lnSpc>
            </a:pPr>
            <a:r>
              <a:rPr lang="en-US" sz="4800">
                <a:solidFill>
                  <a:srgbClr val="E62828"/>
                </a:solidFill>
                <a:latin typeface="Bebas Neue"/>
                <a:ea typeface="Bebas Neue"/>
                <a:cs typeface="Bebas Neue"/>
                <a:sym typeface="Bebas Neue"/>
              </a:rPr>
              <a:t>Reels, stories y full screen</a:t>
            </a:r>
          </a:p>
        </p:txBody>
      </p:sp>
      <p:grpSp>
        <p:nvGrpSpPr>
          <p:cNvPr name="Group 6" id="6"/>
          <p:cNvGrpSpPr/>
          <p:nvPr/>
        </p:nvGrpSpPr>
        <p:grpSpPr>
          <a:xfrm rot="0">
            <a:off x="14585157" y="569120"/>
            <a:ext cx="1722216" cy="369093"/>
            <a:chOff x="0" y="0"/>
            <a:chExt cx="2296288" cy="492124"/>
          </a:xfrm>
        </p:grpSpPr>
        <p:sp>
          <p:nvSpPr>
            <p:cNvPr name="Freeform 7" id="7"/>
            <p:cNvSpPr/>
            <p:nvPr/>
          </p:nvSpPr>
          <p:spPr>
            <a:xfrm flipH="false" flipV="false" rot="0">
              <a:off x="0" y="0"/>
              <a:ext cx="2296287" cy="492125"/>
            </a:xfrm>
            <a:custGeom>
              <a:avLst/>
              <a:gdLst/>
              <a:ahLst/>
              <a:cxnLst/>
              <a:rect r="r" b="b" t="t" l="l"/>
              <a:pathLst>
                <a:path h="492125" w="2296287">
                  <a:moveTo>
                    <a:pt x="0" y="0"/>
                  </a:moveTo>
                  <a:lnTo>
                    <a:pt x="2296287" y="0"/>
                  </a:lnTo>
                  <a:lnTo>
                    <a:pt x="2296287" y="492125"/>
                  </a:lnTo>
                  <a:lnTo>
                    <a:pt x="0" y="492125"/>
                  </a:lnTo>
                  <a:close/>
                </a:path>
              </a:pathLst>
            </a:custGeom>
            <a:solidFill>
              <a:srgbClr val="E62828"/>
            </a:solidFill>
          </p:spPr>
        </p:sp>
        <p:sp>
          <p:nvSpPr>
            <p:cNvPr name="TextBox 8" id="8"/>
            <p:cNvSpPr txBox="true"/>
            <p:nvPr/>
          </p:nvSpPr>
          <p:spPr>
            <a:xfrm>
              <a:off x="0" y="-19050"/>
              <a:ext cx="2296288"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formatos</a:t>
              </a:r>
            </a:p>
          </p:txBody>
        </p:sp>
      </p:grpSp>
      <p:sp>
        <p:nvSpPr>
          <p:cNvPr name="Freeform 9" id="9"/>
          <p:cNvSpPr/>
          <p:nvPr/>
        </p:nvSpPr>
        <p:spPr>
          <a:xfrm flipH="false" flipV="false" rot="0">
            <a:off x="12495378" y="4442025"/>
            <a:ext cx="3174206" cy="5569743"/>
          </a:xfrm>
          <a:custGeom>
            <a:avLst/>
            <a:gdLst/>
            <a:ahLst/>
            <a:cxnLst/>
            <a:rect r="r" b="b" t="t" l="l"/>
            <a:pathLst>
              <a:path h="5569743" w="3174206">
                <a:moveTo>
                  <a:pt x="0" y="0"/>
                </a:moveTo>
                <a:lnTo>
                  <a:pt x="3174206" y="0"/>
                </a:lnTo>
                <a:lnTo>
                  <a:pt x="3174206" y="5569743"/>
                </a:lnTo>
                <a:lnTo>
                  <a:pt x="0" y="5569743"/>
                </a:lnTo>
                <a:lnTo>
                  <a:pt x="0" y="0"/>
                </a:lnTo>
                <a:close/>
              </a:path>
            </a:pathLst>
          </a:custGeom>
          <a:blipFill>
            <a:blip r:embed="rId4"/>
            <a:stretch>
              <a:fillRect l="0" t="0" r="-15" b="0"/>
            </a:stretch>
          </a:blipFill>
        </p:spPr>
      </p:sp>
      <p:sp>
        <p:nvSpPr>
          <p:cNvPr name="Freeform 10" id="10"/>
          <p:cNvSpPr/>
          <p:nvPr/>
        </p:nvSpPr>
        <p:spPr>
          <a:xfrm flipH="false" flipV="false" rot="0">
            <a:off x="2290460" y="3140264"/>
            <a:ext cx="9792657" cy="6992558"/>
          </a:xfrm>
          <a:custGeom>
            <a:avLst/>
            <a:gdLst/>
            <a:ahLst/>
            <a:cxnLst/>
            <a:rect r="r" b="b" t="t" l="l"/>
            <a:pathLst>
              <a:path h="6992558" w="9792657">
                <a:moveTo>
                  <a:pt x="0" y="0"/>
                </a:moveTo>
                <a:lnTo>
                  <a:pt x="9792656" y="0"/>
                </a:lnTo>
                <a:lnTo>
                  <a:pt x="9792656" y="6992557"/>
                </a:lnTo>
                <a:lnTo>
                  <a:pt x="0" y="6992557"/>
                </a:lnTo>
                <a:lnTo>
                  <a:pt x="0" y="0"/>
                </a:lnTo>
                <a:close/>
              </a:path>
            </a:pathLst>
          </a:custGeom>
          <a:blipFill>
            <a:blip r:embed="rId5"/>
            <a:stretch>
              <a:fillRect l="0" t="0" r="0" b="-20"/>
            </a:stretch>
          </a:blipFill>
        </p:spPr>
      </p:sp>
      <p:grpSp>
        <p:nvGrpSpPr>
          <p:cNvPr name="Group 11" id="11"/>
          <p:cNvGrpSpPr/>
          <p:nvPr/>
        </p:nvGrpSpPr>
        <p:grpSpPr>
          <a:xfrm rot="0">
            <a:off x="3499452" y="3556204"/>
            <a:ext cx="7298443" cy="5402058"/>
            <a:chOff x="0" y="0"/>
            <a:chExt cx="9731258" cy="7202744"/>
          </a:xfrm>
        </p:grpSpPr>
        <p:sp>
          <p:nvSpPr>
            <p:cNvPr name="Freeform 12" id="12"/>
            <p:cNvSpPr/>
            <p:nvPr/>
          </p:nvSpPr>
          <p:spPr>
            <a:xfrm flipH="false" flipV="false" rot="0">
              <a:off x="0" y="0"/>
              <a:ext cx="9731248" cy="7202805"/>
            </a:xfrm>
            <a:custGeom>
              <a:avLst/>
              <a:gdLst/>
              <a:ahLst/>
              <a:cxnLst/>
              <a:rect r="r" b="b" t="t" l="l"/>
              <a:pathLst>
                <a:path h="7202805" w="9731248">
                  <a:moveTo>
                    <a:pt x="0" y="0"/>
                  </a:moveTo>
                  <a:lnTo>
                    <a:pt x="9731248" y="0"/>
                  </a:lnTo>
                  <a:lnTo>
                    <a:pt x="9731248" y="7202805"/>
                  </a:lnTo>
                  <a:lnTo>
                    <a:pt x="0" y="7202805"/>
                  </a:lnTo>
                  <a:close/>
                </a:path>
              </a:pathLst>
            </a:custGeom>
            <a:solidFill>
              <a:srgbClr val="0D0D0D"/>
            </a:solidFill>
          </p:spPr>
        </p:sp>
      </p:grpSp>
      <p:pic>
        <p:nvPicPr>
          <p:cNvPr name="Picture 13" id="13">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3506990" y="4203178"/>
            <a:ext cx="7298444" cy="4106841"/>
          </a:xfrm>
          <a:prstGeom prst="rect">
            <a:avLst/>
          </a:prstGeom>
        </p:spPr>
      </p:pic>
      <p:pic>
        <p:nvPicPr>
          <p:cNvPr name="Picture 14" id="14">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2969960" y="5074712"/>
            <a:ext cx="2174788" cy="3883551"/>
          </a:xfrm>
          <a:prstGeom prst="rect">
            <a:avLst/>
          </a:prstGeom>
        </p:spPr>
      </p:pic>
      <p:grpSp>
        <p:nvGrpSpPr>
          <p:cNvPr name="Group 15" id="15"/>
          <p:cNvGrpSpPr/>
          <p:nvPr/>
        </p:nvGrpSpPr>
        <p:grpSpPr>
          <a:xfrm rot="0">
            <a:off x="16349662" y="9258300"/>
            <a:ext cx="1147360" cy="523877"/>
            <a:chOff x="0" y="0"/>
            <a:chExt cx="1529814" cy="698502"/>
          </a:xfrm>
        </p:grpSpPr>
        <p:sp>
          <p:nvSpPr>
            <p:cNvPr name="Freeform 16" id="16"/>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2">
                <a:extLst>
                  <a:ext uri="{96DAC541-7B7A-43D3-8B79-37D633B846F1}">
                    <asvg:svgBlip xmlns:asvg="http://schemas.microsoft.com/office/drawing/2016/SVG/main" r:embed="rId13"/>
                  </a:ext>
                </a:extLst>
              </a:blip>
              <a:stretch>
                <a:fillRect l="0" t="-724" r="0" b="-724"/>
              </a:stretch>
            </a:blipFill>
          </p:spPr>
        </p:sp>
        <p:sp>
          <p:nvSpPr>
            <p:cNvPr name="AutoShape 17" id="17"/>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Freeform 18" id="18"/>
          <p:cNvSpPr/>
          <p:nvPr/>
        </p:nvSpPr>
        <p:spPr>
          <a:xfrm flipH="false" flipV="false" rot="0">
            <a:off x="8809874" y="2411856"/>
            <a:ext cx="668250" cy="133815"/>
          </a:xfrm>
          <a:custGeom>
            <a:avLst/>
            <a:gdLst/>
            <a:ahLst/>
            <a:cxnLst/>
            <a:rect r="r" b="b" t="t" l="l"/>
            <a:pathLst>
              <a:path h="133815" w="668250">
                <a:moveTo>
                  <a:pt x="0" y="0"/>
                </a:moveTo>
                <a:lnTo>
                  <a:pt x="668250" y="0"/>
                </a:lnTo>
                <a:lnTo>
                  <a:pt x="668250" y="133815"/>
                </a:lnTo>
                <a:lnTo>
                  <a:pt x="0" y="1338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iming>
    <p:tnLst>
      <p:par>
        <p:cTn dur="indefinite" restart="never" nodeType="tmRoot">
          <p:childTnLst>
            <p:video>
              <p:cMediaNode vol="80000">
                <p:cTn fill="hold" display="false">
                  <p:stCondLst>
                    <p:cond delay="indefinite"/>
                  </p:stCondLst>
                </p:cTn>
                <p:tgtEl>
                  <p:spTgt spid="13"/>
                </p:tgtEl>
              </p:cMediaNode>
            </p:video>
            <p:video>
              <p:cMediaNode vol="80000">
                <p:cTn fill="hold" display="false">
                  <p:stCondLst>
                    <p:cond delay="indefinite"/>
                  </p:stCondLst>
                </p:cTn>
                <p:tgtEl>
                  <p:spTgt spid="14"/>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35615" y="3740538"/>
            <a:ext cx="6603682" cy="1249204"/>
          </a:xfrm>
          <a:prstGeom prst="rect">
            <a:avLst/>
          </a:prstGeom>
        </p:spPr>
        <p:txBody>
          <a:bodyPr anchor="t" rtlCol="false" tIns="0" lIns="0" bIns="0" rIns="0">
            <a:spAutoFit/>
          </a:bodyPr>
          <a:lstStyle/>
          <a:p>
            <a:pPr algn="l">
              <a:lnSpc>
                <a:spcPts val="6480"/>
              </a:lnSpc>
            </a:pPr>
            <a:r>
              <a:rPr lang="en-US" sz="6000">
                <a:solidFill>
                  <a:srgbClr val="000000"/>
                </a:solidFill>
                <a:latin typeface="Bebas Neue"/>
                <a:ea typeface="Bebas Neue"/>
                <a:cs typeface="Bebas Neue"/>
                <a:sym typeface="Bebas Neue"/>
              </a:rPr>
              <a:t>nuestro</a:t>
            </a:r>
          </a:p>
          <a:p>
            <a:pPr algn="l">
              <a:lnSpc>
                <a:spcPts val="6480"/>
              </a:lnSpc>
            </a:pPr>
            <a:r>
              <a:rPr lang="en-US" sz="6000">
                <a:solidFill>
                  <a:srgbClr val="E62828"/>
                </a:solidFill>
                <a:latin typeface="Bebas Neue"/>
                <a:ea typeface="Bebas Neue"/>
                <a:cs typeface="Bebas Neue"/>
                <a:sym typeface="Bebas Neue"/>
              </a:rPr>
              <a:t>portafolio</a:t>
            </a:r>
          </a:p>
        </p:txBody>
      </p:sp>
      <p:sp>
        <p:nvSpPr>
          <p:cNvPr name="TextBox 3" id="3"/>
          <p:cNvSpPr txBox="true"/>
          <p:nvPr/>
        </p:nvSpPr>
        <p:spPr>
          <a:xfrm rot="0">
            <a:off x="10636258" y="5723116"/>
            <a:ext cx="6604179" cy="2220843"/>
          </a:xfrm>
          <a:prstGeom prst="rect">
            <a:avLst/>
          </a:prstGeom>
        </p:spPr>
        <p:txBody>
          <a:bodyPr anchor="t" rtlCol="false" tIns="0" lIns="0" bIns="0" rIns="0">
            <a:spAutoFit/>
          </a:bodyPr>
          <a:lstStyle/>
          <a:p>
            <a:pPr algn="l">
              <a:lnSpc>
                <a:spcPts val="2592"/>
              </a:lnSpc>
            </a:pPr>
            <a:r>
              <a:rPr lang="en-US" sz="1800">
                <a:solidFill>
                  <a:srgbClr val="000000">
                    <a:alpha val="60000"/>
                  </a:srgbClr>
                </a:solidFill>
                <a:latin typeface="Source Sans Pro"/>
                <a:ea typeface="Source Sans Pro"/>
                <a:cs typeface="Source Sans Pro"/>
                <a:sym typeface="Source Sans Pro"/>
              </a:rPr>
              <a:t>Conoce solo algunos de los activos digitales y desarrollos web que hemos realizado recientemente, no podemos incluir lo de los </a:t>
            </a:r>
            <a:r>
              <a:rPr lang="en-US" sz="1800" b="true">
                <a:solidFill>
                  <a:srgbClr val="000000">
                    <a:alpha val="60000"/>
                  </a:srgbClr>
                </a:solidFill>
                <a:latin typeface="Source Sans Pro Bold"/>
                <a:ea typeface="Source Sans Pro Bold"/>
                <a:cs typeface="Source Sans Pro Bold"/>
                <a:sym typeface="Source Sans Pro Bold"/>
              </a:rPr>
              <a:t>25 años</a:t>
            </a:r>
            <a:r>
              <a:rPr lang="en-US" sz="1800">
                <a:solidFill>
                  <a:srgbClr val="000000">
                    <a:alpha val="60000"/>
                  </a:srgbClr>
                </a:solidFill>
                <a:latin typeface="Source Sans Pro"/>
                <a:ea typeface="Source Sans Pro"/>
                <a:cs typeface="Source Sans Pro"/>
                <a:sym typeface="Source Sans Pro"/>
              </a:rPr>
              <a:t> de trabajo, sería demasaido.</a:t>
            </a:r>
          </a:p>
          <a:p>
            <a:pPr algn="l">
              <a:lnSpc>
                <a:spcPts val="2592"/>
              </a:lnSpc>
            </a:pPr>
          </a:p>
          <a:p>
            <a:pPr algn="l">
              <a:lnSpc>
                <a:spcPts val="2592"/>
              </a:lnSpc>
            </a:pPr>
            <a:r>
              <a:rPr lang="en-US" sz="1800">
                <a:solidFill>
                  <a:srgbClr val="000000">
                    <a:alpha val="60000"/>
                  </a:srgbClr>
                </a:solidFill>
                <a:latin typeface="Source Sans Pro"/>
                <a:ea typeface="Source Sans Pro"/>
                <a:cs typeface="Source Sans Pro"/>
                <a:sym typeface="Source Sans Pro"/>
              </a:rPr>
              <a:t>Conoce más formatos en nuestro </a:t>
            </a:r>
            <a:r>
              <a:rPr lang="en-US" sz="1800" b="true">
                <a:solidFill>
                  <a:srgbClr val="FF0000">
                    <a:alpha val="60000"/>
                  </a:srgbClr>
                </a:solidFill>
                <a:latin typeface="Source Sans Pro Bold"/>
                <a:ea typeface="Source Sans Pro Bold"/>
                <a:cs typeface="Source Sans Pro Bold"/>
                <a:sym typeface="Source Sans Pro Bold"/>
              </a:rPr>
              <a:t>Portafolio</a:t>
            </a:r>
          </a:p>
          <a:p>
            <a:pPr algn="l">
              <a:lnSpc>
                <a:spcPts val="2592"/>
              </a:lnSpc>
            </a:pPr>
          </a:p>
        </p:txBody>
      </p:sp>
      <p:sp>
        <p:nvSpPr>
          <p:cNvPr name="TextBox 4" id="4"/>
          <p:cNvSpPr txBox="true"/>
          <p:nvPr/>
        </p:nvSpPr>
        <p:spPr>
          <a:xfrm rot="0">
            <a:off x="10586079" y="1621521"/>
            <a:ext cx="2828145" cy="2119293"/>
          </a:xfrm>
          <a:prstGeom prst="rect">
            <a:avLst/>
          </a:prstGeom>
        </p:spPr>
        <p:txBody>
          <a:bodyPr anchor="t" rtlCol="false" tIns="0" lIns="0" bIns="0" rIns="0">
            <a:spAutoFit/>
          </a:bodyPr>
          <a:lstStyle/>
          <a:p>
            <a:pPr algn="l">
              <a:lnSpc>
                <a:spcPts val="18630"/>
              </a:lnSpc>
            </a:pPr>
            <a:r>
              <a:rPr lang="en-US" sz="17250" b="true">
                <a:solidFill>
                  <a:srgbClr val="000000">
                    <a:alpha val="9804"/>
                  </a:srgbClr>
                </a:solidFill>
                <a:latin typeface="Bebas Neue Bold"/>
                <a:ea typeface="Bebas Neue Bold"/>
                <a:cs typeface="Bebas Neue Bold"/>
                <a:sym typeface="Bebas Neue Bold"/>
              </a:rPr>
              <a:t>05</a:t>
            </a:r>
          </a:p>
        </p:txBody>
      </p:sp>
      <p:sp>
        <p:nvSpPr>
          <p:cNvPr name="TextBox 5" id="5"/>
          <p:cNvSpPr txBox="true"/>
          <p:nvPr/>
        </p:nvSpPr>
        <p:spPr>
          <a:xfrm rot="-5400000">
            <a:off x="6141267" y="4993785"/>
            <a:ext cx="519128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portafolio     portafolio    portafolio </a:t>
            </a:r>
          </a:p>
        </p:txBody>
      </p:sp>
      <p:grpSp>
        <p:nvGrpSpPr>
          <p:cNvPr name="Group 6" id="6"/>
          <p:cNvGrpSpPr/>
          <p:nvPr/>
        </p:nvGrpSpPr>
        <p:grpSpPr>
          <a:xfrm rot="0">
            <a:off x="8585754" y="569120"/>
            <a:ext cx="1942555" cy="369093"/>
            <a:chOff x="0" y="0"/>
            <a:chExt cx="2590074" cy="492124"/>
          </a:xfrm>
        </p:grpSpPr>
        <p:sp>
          <p:nvSpPr>
            <p:cNvPr name="Freeform 7" id="7"/>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8" id="8"/>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sp>
        <p:nvSpPr>
          <p:cNvPr name="Freeform 9" id="9"/>
          <p:cNvSpPr/>
          <p:nvPr/>
        </p:nvSpPr>
        <p:spPr>
          <a:xfrm flipH="false" flipV="false" rot="0">
            <a:off x="0" y="0"/>
            <a:ext cx="7889788" cy="10287000"/>
          </a:xfrm>
          <a:custGeom>
            <a:avLst/>
            <a:gdLst/>
            <a:ahLst/>
            <a:cxnLst/>
            <a:rect r="r" b="b" t="t" l="l"/>
            <a:pathLst>
              <a:path h="10287000" w="7889788">
                <a:moveTo>
                  <a:pt x="0" y="0"/>
                </a:moveTo>
                <a:lnTo>
                  <a:pt x="7889788" y="0"/>
                </a:lnTo>
                <a:lnTo>
                  <a:pt x="7889788" y="10287000"/>
                </a:lnTo>
                <a:lnTo>
                  <a:pt x="0" y="10287000"/>
                </a:lnTo>
                <a:lnTo>
                  <a:pt x="0" y="0"/>
                </a:lnTo>
                <a:close/>
              </a:path>
            </a:pathLst>
          </a:custGeom>
          <a:blipFill>
            <a:blip r:embed="rId2"/>
            <a:stretch>
              <a:fillRect l="0" t="0" r="0" b="-46"/>
            </a:stretch>
          </a:blipFill>
        </p:spPr>
      </p:sp>
      <p:grpSp>
        <p:nvGrpSpPr>
          <p:cNvPr name="Group 10" id="10"/>
          <p:cNvGrpSpPr/>
          <p:nvPr/>
        </p:nvGrpSpPr>
        <p:grpSpPr>
          <a:xfrm rot="0">
            <a:off x="0" y="13770"/>
            <a:ext cx="7890833" cy="10287000"/>
            <a:chOff x="0" y="0"/>
            <a:chExt cx="10521110" cy="13716000"/>
          </a:xfrm>
        </p:grpSpPr>
        <p:sp>
          <p:nvSpPr>
            <p:cNvPr name="Freeform 11" id="11"/>
            <p:cNvSpPr/>
            <p:nvPr/>
          </p:nvSpPr>
          <p:spPr>
            <a:xfrm flipH="false" flipV="false" rot="0">
              <a:off x="0" y="0"/>
              <a:ext cx="10521061" cy="13716000"/>
            </a:xfrm>
            <a:custGeom>
              <a:avLst/>
              <a:gdLst/>
              <a:ahLst/>
              <a:cxnLst/>
              <a:rect r="r" b="b" t="t" l="l"/>
              <a:pathLst>
                <a:path h="13716000" w="10521061">
                  <a:moveTo>
                    <a:pt x="0" y="0"/>
                  </a:moveTo>
                  <a:lnTo>
                    <a:pt x="10521061" y="0"/>
                  </a:lnTo>
                  <a:lnTo>
                    <a:pt x="10521061" y="13716000"/>
                  </a:lnTo>
                  <a:lnTo>
                    <a:pt x="0" y="13716000"/>
                  </a:lnTo>
                  <a:close/>
                </a:path>
              </a:pathLst>
            </a:custGeom>
            <a:solidFill>
              <a:srgbClr val="000000">
                <a:alpha val="25098"/>
              </a:srgbClr>
            </a:solidFill>
          </p:spPr>
        </p:sp>
      </p:grpSp>
      <p:grpSp>
        <p:nvGrpSpPr>
          <p:cNvPr name="Group 12" id="12"/>
          <p:cNvGrpSpPr/>
          <p:nvPr/>
        </p:nvGrpSpPr>
        <p:grpSpPr>
          <a:xfrm rot="0">
            <a:off x="16349662" y="9258300"/>
            <a:ext cx="1147360" cy="523877"/>
            <a:chOff x="0" y="0"/>
            <a:chExt cx="1529814" cy="698502"/>
          </a:xfrm>
        </p:grpSpPr>
        <p:sp>
          <p:nvSpPr>
            <p:cNvPr name="Freeform 13" id="13"/>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4" id="14"/>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43775"/>
            <a:ext cx="18288000" cy="2943225"/>
            <a:chOff x="0" y="0"/>
            <a:chExt cx="24384000" cy="3924300"/>
          </a:xfrm>
        </p:grpSpPr>
        <p:sp>
          <p:nvSpPr>
            <p:cNvPr name="Freeform 3" id="3"/>
            <p:cNvSpPr/>
            <p:nvPr/>
          </p:nvSpPr>
          <p:spPr>
            <a:xfrm flipH="false" flipV="false" rot="0">
              <a:off x="0" y="0"/>
              <a:ext cx="24384000" cy="3924300"/>
            </a:xfrm>
            <a:custGeom>
              <a:avLst/>
              <a:gdLst/>
              <a:ahLst/>
              <a:cxnLst/>
              <a:rect r="r" b="b" t="t" l="l"/>
              <a:pathLst>
                <a:path h="3924300" w="24384000">
                  <a:moveTo>
                    <a:pt x="0" y="0"/>
                  </a:moveTo>
                  <a:lnTo>
                    <a:pt x="24384000" y="0"/>
                  </a:lnTo>
                  <a:lnTo>
                    <a:pt x="24384000" y="3924300"/>
                  </a:lnTo>
                  <a:lnTo>
                    <a:pt x="0" y="3924300"/>
                  </a:lnTo>
                  <a:close/>
                </a:path>
              </a:pathLst>
            </a:custGeom>
            <a:solidFill>
              <a:srgbClr val="000000">
                <a:alpha val="784"/>
              </a:srgbClr>
            </a:solidFill>
          </p:spPr>
        </p:sp>
      </p:grpSp>
      <p:sp>
        <p:nvSpPr>
          <p:cNvPr name="TextBox 4" id="4"/>
          <p:cNvSpPr txBox="true"/>
          <p:nvPr/>
        </p:nvSpPr>
        <p:spPr>
          <a:xfrm rot="0">
            <a:off x="1670210" y="722115"/>
            <a:ext cx="8597196" cy="647625"/>
          </a:xfrm>
          <a:prstGeom prst="rect">
            <a:avLst/>
          </a:prstGeom>
        </p:spPr>
        <p:txBody>
          <a:bodyPr anchor="t" rtlCol="false" tIns="0" lIns="0" bIns="0" rIns="0">
            <a:spAutoFit/>
          </a:bodyPr>
          <a:lstStyle/>
          <a:p>
            <a:pPr algn="l">
              <a:lnSpc>
                <a:spcPts val="5184"/>
              </a:lnSpc>
            </a:pPr>
            <a:r>
              <a:rPr lang="en-US" sz="4800">
                <a:solidFill>
                  <a:srgbClr val="000000"/>
                </a:solidFill>
                <a:latin typeface="Bebas Neue"/>
                <a:ea typeface="Bebas Neue"/>
                <a:cs typeface="Bebas Neue"/>
                <a:sym typeface="Bebas Neue"/>
              </a:rPr>
              <a:t>Portafolio</a:t>
            </a:r>
          </a:p>
          <a:p>
            <a:pPr algn="l">
              <a:lnSpc>
                <a:spcPts val="5184"/>
              </a:lnSpc>
            </a:pPr>
            <a:r>
              <a:rPr lang="en-US" sz="4800">
                <a:solidFill>
                  <a:srgbClr val="E62828"/>
                </a:solidFill>
                <a:latin typeface="Bebas Neue"/>
                <a:ea typeface="Bebas Neue"/>
                <a:cs typeface="Bebas Neue"/>
                <a:sym typeface="Bebas Neue"/>
              </a:rPr>
              <a:t>Banners estándar</a:t>
            </a:r>
          </a:p>
        </p:txBody>
      </p:sp>
      <p:sp>
        <p:nvSpPr>
          <p:cNvPr name="Freeform 5" id="5"/>
          <p:cNvSpPr/>
          <p:nvPr/>
        </p:nvSpPr>
        <p:spPr>
          <a:xfrm flipH="false" flipV="false" rot="0">
            <a:off x="6328167" y="1882952"/>
            <a:ext cx="10993582" cy="6892994"/>
          </a:xfrm>
          <a:custGeom>
            <a:avLst/>
            <a:gdLst/>
            <a:ahLst/>
            <a:cxnLst/>
            <a:rect r="r" b="b" t="t" l="l"/>
            <a:pathLst>
              <a:path h="6892994" w="10993582">
                <a:moveTo>
                  <a:pt x="0" y="0"/>
                </a:moveTo>
                <a:lnTo>
                  <a:pt x="10993583" y="0"/>
                </a:lnTo>
                <a:lnTo>
                  <a:pt x="10993583" y="6892993"/>
                </a:lnTo>
                <a:lnTo>
                  <a:pt x="0" y="6892993"/>
                </a:lnTo>
                <a:lnTo>
                  <a:pt x="0" y="0"/>
                </a:lnTo>
                <a:close/>
              </a:path>
            </a:pathLst>
          </a:custGeom>
          <a:blipFill>
            <a:blip r:embed="rId2"/>
            <a:stretch>
              <a:fillRect l="-142" t="0" r="-142" b="0"/>
            </a:stretch>
          </a:blipFill>
        </p:spPr>
      </p:sp>
      <p:sp>
        <p:nvSpPr>
          <p:cNvPr name="Freeform 6" id="6"/>
          <p:cNvSpPr/>
          <p:nvPr/>
        </p:nvSpPr>
        <p:spPr>
          <a:xfrm flipH="false" flipV="false" rot="0">
            <a:off x="7703003" y="2154196"/>
            <a:ext cx="8363391" cy="5496558"/>
          </a:xfrm>
          <a:custGeom>
            <a:avLst/>
            <a:gdLst/>
            <a:ahLst/>
            <a:cxnLst/>
            <a:rect r="r" b="b" t="t" l="l"/>
            <a:pathLst>
              <a:path h="5496558" w="8363391">
                <a:moveTo>
                  <a:pt x="0" y="0"/>
                </a:moveTo>
                <a:lnTo>
                  <a:pt x="8363391" y="0"/>
                </a:lnTo>
                <a:lnTo>
                  <a:pt x="8363391" y="5496558"/>
                </a:lnTo>
                <a:lnTo>
                  <a:pt x="0" y="5496558"/>
                </a:lnTo>
                <a:lnTo>
                  <a:pt x="0" y="0"/>
                </a:lnTo>
                <a:close/>
              </a:path>
            </a:pathLst>
          </a:custGeom>
          <a:blipFill>
            <a:blip r:embed="rId3"/>
            <a:stretch>
              <a:fillRect l="0" t="361" r="0" b="-76853"/>
            </a:stretch>
          </a:blipFill>
        </p:spPr>
      </p:sp>
      <p:sp>
        <p:nvSpPr>
          <p:cNvPr name="TextBox 7" id="7"/>
          <p:cNvSpPr txBox="true"/>
          <p:nvPr/>
        </p:nvSpPr>
        <p:spPr>
          <a:xfrm rot="0">
            <a:off x="1588492" y="2921679"/>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Dormimundo</a:t>
            </a:r>
          </a:p>
        </p:txBody>
      </p:sp>
      <p:sp>
        <p:nvSpPr>
          <p:cNvPr name="TextBox 8" id="8"/>
          <p:cNvSpPr txBox="true"/>
          <p:nvPr/>
        </p:nvSpPr>
        <p:spPr>
          <a:xfrm rot="0">
            <a:off x="1588491" y="3830254"/>
            <a:ext cx="4704368" cy="610582"/>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Banner orientadao a campañas con objetivo de venta en línea.</a:t>
            </a:r>
          </a:p>
        </p:txBody>
      </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7779962" y="2246478"/>
            <a:ext cx="8201025" cy="2143125"/>
          </a:xfrm>
          <a:prstGeom prst="rect">
            <a:avLst/>
          </a:prstGeom>
        </p:spPr>
      </p:pic>
      <p:grpSp>
        <p:nvGrpSpPr>
          <p:cNvPr name="Group 10" id="10"/>
          <p:cNvGrpSpPr/>
          <p:nvPr/>
        </p:nvGrpSpPr>
        <p:grpSpPr>
          <a:xfrm rot="-10800000">
            <a:off x="1256532" y="4114641"/>
            <a:ext cx="9975700" cy="3198500"/>
            <a:chOff x="0" y="0"/>
            <a:chExt cx="13300934" cy="4264666"/>
          </a:xfrm>
        </p:grpSpPr>
        <p:sp>
          <p:nvSpPr>
            <p:cNvPr name="Freeform 11" id="11"/>
            <p:cNvSpPr/>
            <p:nvPr/>
          </p:nvSpPr>
          <p:spPr>
            <a:xfrm flipH="false" flipV="false" rot="0">
              <a:off x="4005" y="0"/>
              <a:ext cx="13271957" cy="4252976"/>
            </a:xfrm>
            <a:custGeom>
              <a:avLst/>
              <a:gdLst/>
              <a:ahLst/>
              <a:cxnLst/>
              <a:rect r="r" b="b" t="t" l="l"/>
              <a:pathLst>
                <a:path h="4252976" w="13271957">
                  <a:moveTo>
                    <a:pt x="0" y="4225544"/>
                  </a:moveTo>
                  <a:lnTo>
                    <a:pt x="2657945" y="11684"/>
                  </a:lnTo>
                  <a:cubicBezTo>
                    <a:pt x="2662576" y="4445"/>
                    <a:pt x="2670460" y="0"/>
                    <a:pt x="2678970" y="0"/>
                  </a:cubicBezTo>
                  <a:lnTo>
                    <a:pt x="13271957" y="0"/>
                  </a:lnTo>
                  <a:lnTo>
                    <a:pt x="13271957" y="50800"/>
                  </a:lnTo>
                  <a:lnTo>
                    <a:pt x="2678971" y="50800"/>
                  </a:lnTo>
                  <a:lnTo>
                    <a:pt x="2678971" y="25400"/>
                  </a:lnTo>
                  <a:lnTo>
                    <a:pt x="2699996" y="39116"/>
                  </a:lnTo>
                  <a:lnTo>
                    <a:pt x="42050" y="4252976"/>
                  </a:lnTo>
                  <a:close/>
                </a:path>
              </a:pathLst>
            </a:custGeom>
            <a:solidFill>
              <a:srgbClr val="EC5A5A">
                <a:alpha val="24706"/>
              </a:srgbClr>
            </a:solidFill>
          </p:spPr>
        </p:sp>
      </p:grpSp>
      <p:sp>
        <p:nvSpPr>
          <p:cNvPr name="TextBox 12" id="12"/>
          <p:cNvSpPr txBox="true"/>
          <p:nvPr/>
        </p:nvSpPr>
        <p:spPr>
          <a:xfrm rot="0">
            <a:off x="1448945" y="6797315"/>
            <a:ext cx="4721724"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Estándar 970x250</a:t>
            </a:r>
          </a:p>
          <a:p>
            <a:pPr algn="l">
              <a:lnSpc>
                <a:spcPts val="2520"/>
              </a:lnSpc>
            </a:pPr>
            <a:r>
              <a:rPr lang="en-US" sz="1800" b="true">
                <a:solidFill>
                  <a:srgbClr val="808080"/>
                </a:solidFill>
                <a:latin typeface="Source Sans Pro Bold"/>
                <a:ea typeface="Source Sans Pro Bold"/>
                <a:cs typeface="Source Sans Pro Bold"/>
                <a:sym typeface="Source Sans Pro Bold"/>
              </a:rPr>
              <a:t>Pantallas de escritorio</a:t>
            </a:r>
          </a:p>
        </p:txBody>
      </p:sp>
      <p:grpSp>
        <p:nvGrpSpPr>
          <p:cNvPr name="Group 13" id="13"/>
          <p:cNvGrpSpPr/>
          <p:nvPr/>
        </p:nvGrpSpPr>
        <p:grpSpPr>
          <a:xfrm rot="0">
            <a:off x="16349662" y="9258300"/>
            <a:ext cx="1147360" cy="523877"/>
            <a:chOff x="0" y="0"/>
            <a:chExt cx="1529814" cy="698502"/>
          </a:xfrm>
        </p:grpSpPr>
        <p:sp>
          <p:nvSpPr>
            <p:cNvPr name="Freeform 14" id="14"/>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15" id="15"/>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6" id="16"/>
          <p:cNvSpPr/>
          <p:nvPr/>
        </p:nvSpPr>
        <p:spPr>
          <a:xfrm>
            <a:off x="1588493" y="3551312"/>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9"/>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674178"/>
            <a:ext cx="18288000" cy="3612822"/>
            <a:chOff x="0" y="0"/>
            <a:chExt cx="24384000" cy="4817096"/>
          </a:xfrm>
        </p:grpSpPr>
        <p:sp>
          <p:nvSpPr>
            <p:cNvPr name="Freeform 3" id="3"/>
            <p:cNvSpPr/>
            <p:nvPr/>
          </p:nvSpPr>
          <p:spPr>
            <a:xfrm flipH="false" flipV="false" rot="0">
              <a:off x="0" y="0"/>
              <a:ext cx="24384000" cy="4817110"/>
            </a:xfrm>
            <a:custGeom>
              <a:avLst/>
              <a:gdLst/>
              <a:ahLst/>
              <a:cxnLst/>
              <a:rect r="r" b="b" t="t" l="l"/>
              <a:pathLst>
                <a:path h="4817110" w="24384000">
                  <a:moveTo>
                    <a:pt x="0" y="0"/>
                  </a:moveTo>
                  <a:lnTo>
                    <a:pt x="24384000" y="0"/>
                  </a:lnTo>
                  <a:lnTo>
                    <a:pt x="24384000" y="4817110"/>
                  </a:lnTo>
                  <a:lnTo>
                    <a:pt x="0" y="4817110"/>
                  </a:lnTo>
                  <a:close/>
                </a:path>
              </a:pathLst>
            </a:custGeom>
            <a:solidFill>
              <a:srgbClr val="000000">
                <a:alpha val="784"/>
              </a:srgbClr>
            </a:solidFill>
          </p:spPr>
        </p:sp>
      </p:grpSp>
      <p:sp>
        <p:nvSpPr>
          <p:cNvPr name="Freeform 4" id="4"/>
          <p:cNvSpPr/>
          <p:nvPr/>
        </p:nvSpPr>
        <p:spPr>
          <a:xfrm flipH="false" flipV="false" rot="0">
            <a:off x="1026478" y="2077670"/>
            <a:ext cx="11324722" cy="7100619"/>
          </a:xfrm>
          <a:custGeom>
            <a:avLst/>
            <a:gdLst/>
            <a:ahLst/>
            <a:cxnLst/>
            <a:rect r="r" b="b" t="t" l="l"/>
            <a:pathLst>
              <a:path h="7100619" w="11324722">
                <a:moveTo>
                  <a:pt x="0" y="0"/>
                </a:moveTo>
                <a:lnTo>
                  <a:pt x="11324723" y="0"/>
                </a:lnTo>
                <a:lnTo>
                  <a:pt x="11324723" y="7100619"/>
                </a:lnTo>
                <a:lnTo>
                  <a:pt x="0" y="7100619"/>
                </a:lnTo>
                <a:lnTo>
                  <a:pt x="0" y="0"/>
                </a:lnTo>
                <a:close/>
              </a:path>
            </a:pathLst>
          </a:custGeom>
          <a:blipFill>
            <a:blip r:embed="rId2"/>
            <a:stretch>
              <a:fillRect l="-142" t="0" r="-142" b="0"/>
            </a:stretch>
          </a:blipFill>
        </p:spPr>
      </p:sp>
      <p:sp>
        <p:nvSpPr>
          <p:cNvPr name="Freeform 5" id="5"/>
          <p:cNvSpPr/>
          <p:nvPr/>
        </p:nvSpPr>
        <p:spPr>
          <a:xfrm flipH="false" flipV="false" rot="0">
            <a:off x="2401312" y="2348913"/>
            <a:ext cx="8615306" cy="5662120"/>
          </a:xfrm>
          <a:custGeom>
            <a:avLst/>
            <a:gdLst/>
            <a:ahLst/>
            <a:cxnLst/>
            <a:rect r="r" b="b" t="t" l="l"/>
            <a:pathLst>
              <a:path h="5662120" w="8615306">
                <a:moveTo>
                  <a:pt x="0" y="0"/>
                </a:moveTo>
                <a:lnTo>
                  <a:pt x="8615306" y="0"/>
                </a:lnTo>
                <a:lnTo>
                  <a:pt x="8615306" y="5662121"/>
                </a:lnTo>
                <a:lnTo>
                  <a:pt x="0" y="5662121"/>
                </a:lnTo>
                <a:lnTo>
                  <a:pt x="0" y="0"/>
                </a:lnTo>
                <a:close/>
              </a:path>
            </a:pathLst>
          </a:custGeom>
          <a:blipFill>
            <a:blip r:embed="rId3"/>
            <a:stretch>
              <a:fillRect l="0" t="-32483" r="0" b="-32484"/>
            </a:stretch>
          </a:blipFill>
        </p:spPr>
      </p:sp>
      <p:grpSp>
        <p:nvGrpSpPr>
          <p:cNvPr name="Group 6" id="6"/>
          <p:cNvGrpSpPr/>
          <p:nvPr/>
        </p:nvGrpSpPr>
        <p:grpSpPr>
          <a:xfrm rot="0">
            <a:off x="870771" y="569120"/>
            <a:ext cx="1942555" cy="369093"/>
            <a:chOff x="0" y="0"/>
            <a:chExt cx="2590074" cy="492124"/>
          </a:xfrm>
        </p:grpSpPr>
        <p:sp>
          <p:nvSpPr>
            <p:cNvPr name="Freeform 7" id="7"/>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8" id="8"/>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8521082" y="2720044"/>
            <a:ext cx="2445850" cy="2021903"/>
          </a:xfrm>
          <a:prstGeom prst="rect">
            <a:avLst/>
          </a:prstGeom>
        </p:spPr>
      </p:pic>
      <p:grpSp>
        <p:nvGrpSpPr>
          <p:cNvPr name="Group 10" id="10"/>
          <p:cNvGrpSpPr/>
          <p:nvPr/>
        </p:nvGrpSpPr>
        <p:grpSpPr>
          <a:xfrm rot="0">
            <a:off x="10721763" y="1998782"/>
            <a:ext cx="6237254" cy="844232"/>
            <a:chOff x="0" y="0"/>
            <a:chExt cx="8316338" cy="1125642"/>
          </a:xfrm>
        </p:grpSpPr>
        <p:sp>
          <p:nvSpPr>
            <p:cNvPr name="Freeform 11" id="11"/>
            <p:cNvSpPr/>
            <p:nvPr/>
          </p:nvSpPr>
          <p:spPr>
            <a:xfrm flipH="false" flipV="false" rot="0">
              <a:off x="11557" y="0"/>
              <a:ext cx="8279384" cy="1121537"/>
            </a:xfrm>
            <a:custGeom>
              <a:avLst/>
              <a:gdLst/>
              <a:ahLst/>
              <a:cxnLst/>
              <a:rect r="r" b="b" t="t" l="l"/>
              <a:pathLst>
                <a:path h="1121537" w="8279384">
                  <a:moveTo>
                    <a:pt x="0" y="1078992"/>
                  </a:moveTo>
                  <a:lnTo>
                    <a:pt x="1657985" y="4064"/>
                  </a:lnTo>
                  <a:cubicBezTo>
                    <a:pt x="1662049" y="1397"/>
                    <a:pt x="1666875" y="0"/>
                    <a:pt x="1671828" y="0"/>
                  </a:cubicBezTo>
                  <a:lnTo>
                    <a:pt x="8279384" y="0"/>
                  </a:lnTo>
                  <a:lnTo>
                    <a:pt x="8279384" y="50800"/>
                  </a:lnTo>
                  <a:lnTo>
                    <a:pt x="1671828" y="50800"/>
                  </a:lnTo>
                  <a:lnTo>
                    <a:pt x="1671828" y="25400"/>
                  </a:lnTo>
                  <a:lnTo>
                    <a:pt x="1685671" y="46736"/>
                  </a:lnTo>
                  <a:lnTo>
                    <a:pt x="27686" y="1121537"/>
                  </a:lnTo>
                  <a:close/>
                </a:path>
              </a:pathLst>
            </a:custGeom>
            <a:solidFill>
              <a:srgbClr val="EC5A5A">
                <a:alpha val="24706"/>
              </a:srgbClr>
            </a:solidFill>
          </p:spPr>
        </p:sp>
      </p:grpSp>
      <p:sp>
        <p:nvSpPr>
          <p:cNvPr name="TextBox 12" id="12"/>
          <p:cNvSpPr txBox="true"/>
          <p:nvPr/>
        </p:nvSpPr>
        <p:spPr>
          <a:xfrm rot="0">
            <a:off x="12536329" y="1538724"/>
            <a:ext cx="4422687"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Estándar 300x250</a:t>
            </a:r>
          </a:p>
          <a:p>
            <a:pPr algn="l">
              <a:lnSpc>
                <a:spcPts val="2520"/>
              </a:lnSpc>
            </a:pPr>
            <a:r>
              <a:rPr lang="en-US" sz="1800">
                <a:solidFill>
                  <a:srgbClr val="808080"/>
                </a:solidFill>
                <a:latin typeface="Source Sans Pro"/>
                <a:ea typeface="Source Sans Pro"/>
                <a:cs typeface="Source Sans Pro"/>
                <a:sym typeface="Source Sans Pro"/>
              </a:rPr>
              <a:t>Pantallas de escritorio y móviles</a:t>
            </a:r>
          </a:p>
        </p:txBody>
      </p:sp>
      <p:sp>
        <p:nvSpPr>
          <p:cNvPr name="TextBox 13" id="13"/>
          <p:cNvSpPr txBox="true"/>
          <p:nvPr/>
        </p:nvSpPr>
        <p:spPr>
          <a:xfrm rot="0">
            <a:off x="12094663" y="3628694"/>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bitcar</a:t>
            </a:r>
          </a:p>
        </p:txBody>
      </p:sp>
      <p:sp>
        <p:nvSpPr>
          <p:cNvPr name="TextBox 14" id="14"/>
          <p:cNvSpPr txBox="true"/>
          <p:nvPr/>
        </p:nvSpPr>
        <p:spPr>
          <a:xfrm rot="0">
            <a:off x="12094662" y="4537269"/>
            <a:ext cx="4704368"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Campaña orientada a registro de usurios para trámite de arrndamiento financiero.</a:t>
            </a:r>
          </a:p>
        </p:txBody>
      </p:sp>
      <p:grpSp>
        <p:nvGrpSpPr>
          <p:cNvPr name="Group 15" id="15"/>
          <p:cNvGrpSpPr/>
          <p:nvPr/>
        </p:nvGrpSpPr>
        <p:grpSpPr>
          <a:xfrm rot="0">
            <a:off x="16349662" y="9258300"/>
            <a:ext cx="1147360" cy="523877"/>
            <a:chOff x="0" y="0"/>
            <a:chExt cx="1529814" cy="698502"/>
          </a:xfrm>
        </p:grpSpPr>
        <p:sp>
          <p:nvSpPr>
            <p:cNvPr name="Freeform 16" id="16"/>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17" id="17"/>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8" id="18"/>
          <p:cNvSpPr/>
          <p:nvPr/>
        </p:nvSpPr>
        <p:spPr>
          <a:xfrm>
            <a:off x="12094663" y="4258326"/>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9"/>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43775"/>
            <a:ext cx="18288000" cy="2943225"/>
            <a:chOff x="0" y="0"/>
            <a:chExt cx="24384000" cy="3924300"/>
          </a:xfrm>
        </p:grpSpPr>
        <p:sp>
          <p:nvSpPr>
            <p:cNvPr name="Freeform 3" id="3"/>
            <p:cNvSpPr/>
            <p:nvPr/>
          </p:nvSpPr>
          <p:spPr>
            <a:xfrm flipH="false" flipV="false" rot="0">
              <a:off x="0" y="0"/>
              <a:ext cx="24384000" cy="3924300"/>
            </a:xfrm>
            <a:custGeom>
              <a:avLst/>
              <a:gdLst/>
              <a:ahLst/>
              <a:cxnLst/>
              <a:rect r="r" b="b" t="t" l="l"/>
              <a:pathLst>
                <a:path h="3924300" w="24384000">
                  <a:moveTo>
                    <a:pt x="0" y="0"/>
                  </a:moveTo>
                  <a:lnTo>
                    <a:pt x="24384000" y="0"/>
                  </a:lnTo>
                  <a:lnTo>
                    <a:pt x="24384000" y="3924300"/>
                  </a:lnTo>
                  <a:lnTo>
                    <a:pt x="0" y="3924300"/>
                  </a:lnTo>
                  <a:close/>
                </a:path>
              </a:pathLst>
            </a:custGeom>
            <a:solidFill>
              <a:srgbClr val="000000">
                <a:alpha val="784"/>
              </a:srgbClr>
            </a:solidFill>
          </p:spPr>
        </p:sp>
      </p:grpSp>
      <p:sp>
        <p:nvSpPr>
          <p:cNvPr name="Freeform 4" id="4"/>
          <p:cNvSpPr/>
          <p:nvPr/>
        </p:nvSpPr>
        <p:spPr>
          <a:xfrm flipH="false" flipV="false" rot="0">
            <a:off x="12578772" y="5583195"/>
            <a:ext cx="668250" cy="133815"/>
          </a:xfrm>
          <a:custGeom>
            <a:avLst/>
            <a:gdLst/>
            <a:ahLst/>
            <a:cxnLst/>
            <a:rect r="r" b="b" t="t" l="l"/>
            <a:pathLst>
              <a:path h="133815" w="668250">
                <a:moveTo>
                  <a:pt x="0" y="0"/>
                </a:moveTo>
                <a:lnTo>
                  <a:pt x="668250" y="0"/>
                </a:lnTo>
                <a:lnTo>
                  <a:pt x="668250" y="133815"/>
                </a:lnTo>
                <a:lnTo>
                  <a:pt x="0" y="133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46573" y="1787496"/>
            <a:ext cx="11324722" cy="7100619"/>
          </a:xfrm>
          <a:custGeom>
            <a:avLst/>
            <a:gdLst/>
            <a:ahLst/>
            <a:cxnLst/>
            <a:rect r="r" b="b" t="t" l="l"/>
            <a:pathLst>
              <a:path h="7100619" w="11324722">
                <a:moveTo>
                  <a:pt x="0" y="0"/>
                </a:moveTo>
                <a:lnTo>
                  <a:pt x="11324723" y="0"/>
                </a:lnTo>
                <a:lnTo>
                  <a:pt x="11324723" y="7100619"/>
                </a:lnTo>
                <a:lnTo>
                  <a:pt x="0" y="7100619"/>
                </a:lnTo>
                <a:lnTo>
                  <a:pt x="0" y="0"/>
                </a:lnTo>
                <a:close/>
              </a:path>
            </a:pathLst>
          </a:custGeom>
          <a:blipFill>
            <a:blip r:embed="rId4"/>
            <a:stretch>
              <a:fillRect l="-142" t="0" r="-142" b="0"/>
            </a:stretch>
          </a:blipFill>
        </p:spPr>
      </p:sp>
      <p:sp>
        <p:nvSpPr>
          <p:cNvPr name="Freeform 6" id="6"/>
          <p:cNvSpPr/>
          <p:nvPr/>
        </p:nvSpPr>
        <p:spPr>
          <a:xfrm flipH="false" flipV="false" rot="0">
            <a:off x="7321407" y="2058740"/>
            <a:ext cx="8615306" cy="5662120"/>
          </a:xfrm>
          <a:custGeom>
            <a:avLst/>
            <a:gdLst/>
            <a:ahLst/>
            <a:cxnLst/>
            <a:rect r="r" b="b" t="t" l="l"/>
            <a:pathLst>
              <a:path h="5662120" w="8615306">
                <a:moveTo>
                  <a:pt x="0" y="0"/>
                </a:moveTo>
                <a:lnTo>
                  <a:pt x="8615305" y="0"/>
                </a:lnTo>
                <a:lnTo>
                  <a:pt x="8615305" y="5662120"/>
                </a:lnTo>
                <a:lnTo>
                  <a:pt x="0" y="5662120"/>
                </a:lnTo>
                <a:lnTo>
                  <a:pt x="0" y="0"/>
                </a:lnTo>
                <a:close/>
              </a:path>
            </a:pathLst>
          </a:custGeom>
          <a:blipFill>
            <a:blip r:embed="rId5"/>
            <a:stretch>
              <a:fillRect l="0" t="-76348" r="0" b="-142"/>
            </a:stretch>
          </a:blipFill>
        </p:spPr>
      </p:sp>
      <p:grpSp>
        <p:nvGrpSpPr>
          <p:cNvPr name="Group 7" id="7"/>
          <p:cNvGrpSpPr/>
          <p:nvPr/>
        </p:nvGrpSpPr>
        <p:grpSpPr>
          <a:xfrm rot="0">
            <a:off x="870771" y="569120"/>
            <a:ext cx="1942555" cy="369093"/>
            <a:chOff x="0" y="0"/>
            <a:chExt cx="2590074" cy="492124"/>
          </a:xfrm>
        </p:grpSpPr>
        <p:sp>
          <p:nvSpPr>
            <p:cNvPr name="Freeform 8" id="8"/>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9" id="9"/>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14:trim st="901.0000" end="-2.6674"/>
                </p14:media>
              </p:ext>
            </p:extLst>
          </p:nvPr>
        </p:nvPicPr>
        <p:blipFill>
          <a:blip r:embed="rId6"/>
          <a:srcRect l="0" t="0" r="0" b="0"/>
          <a:stretch>
            <a:fillRect/>
          </a:stretch>
        </p:blipFill>
        <p:spPr>
          <a:xfrm flipH="false" flipV="false" rot="0">
            <a:off x="13238817" y="2333570"/>
            <a:ext cx="2636535" cy="5273070"/>
          </a:xfrm>
          <a:prstGeom prst="rect">
            <a:avLst/>
          </a:prstGeom>
        </p:spPr>
      </p:pic>
      <p:grpSp>
        <p:nvGrpSpPr>
          <p:cNvPr name="Group 11" id="11"/>
          <p:cNvGrpSpPr/>
          <p:nvPr/>
        </p:nvGrpSpPr>
        <p:grpSpPr>
          <a:xfrm rot="0">
            <a:off x="1028700" y="2584569"/>
            <a:ext cx="12706350" cy="844232"/>
            <a:chOff x="0" y="0"/>
            <a:chExt cx="16941800" cy="1125642"/>
          </a:xfrm>
        </p:grpSpPr>
        <p:sp>
          <p:nvSpPr>
            <p:cNvPr name="Freeform 12" id="12"/>
            <p:cNvSpPr/>
            <p:nvPr/>
          </p:nvSpPr>
          <p:spPr>
            <a:xfrm flipH="false" flipV="false" rot="0">
              <a:off x="25051" y="0"/>
              <a:ext cx="16899206" cy="1124458"/>
            </a:xfrm>
            <a:custGeom>
              <a:avLst/>
              <a:gdLst/>
              <a:ahLst/>
              <a:cxnLst/>
              <a:rect r="r" b="b" t="t" l="l"/>
              <a:pathLst>
                <a:path h="1124458" w="16899206">
                  <a:moveTo>
                    <a:pt x="16884176" y="1124458"/>
                  </a:moveTo>
                  <a:lnTo>
                    <a:pt x="13495893" y="49657"/>
                  </a:lnTo>
                  <a:lnTo>
                    <a:pt x="13503407" y="25400"/>
                  </a:lnTo>
                  <a:lnTo>
                    <a:pt x="13503407" y="50800"/>
                  </a:lnTo>
                  <a:lnTo>
                    <a:pt x="0" y="50800"/>
                  </a:lnTo>
                  <a:lnTo>
                    <a:pt x="0" y="0"/>
                  </a:lnTo>
                  <a:lnTo>
                    <a:pt x="13503407" y="0"/>
                  </a:lnTo>
                  <a:cubicBezTo>
                    <a:pt x="13505912" y="0"/>
                    <a:pt x="13508418" y="381"/>
                    <a:pt x="13510923" y="1143"/>
                  </a:cubicBezTo>
                  <a:lnTo>
                    <a:pt x="16899206" y="1075944"/>
                  </a:lnTo>
                  <a:close/>
                </a:path>
              </a:pathLst>
            </a:custGeom>
            <a:solidFill>
              <a:srgbClr val="EC5A5A">
                <a:alpha val="24706"/>
              </a:srgbClr>
            </a:solidFill>
          </p:spPr>
        </p:sp>
      </p:grpSp>
      <p:sp>
        <p:nvSpPr>
          <p:cNvPr name="TextBox 13" id="13"/>
          <p:cNvSpPr txBox="true"/>
          <p:nvPr/>
        </p:nvSpPr>
        <p:spPr>
          <a:xfrm rot="0">
            <a:off x="1250451" y="2153245"/>
            <a:ext cx="4422687"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Estándar 300x600</a:t>
            </a:r>
          </a:p>
          <a:p>
            <a:pPr algn="l">
              <a:lnSpc>
                <a:spcPts val="2520"/>
              </a:lnSpc>
            </a:pPr>
            <a:r>
              <a:rPr lang="en-US" sz="1800">
                <a:solidFill>
                  <a:srgbClr val="808080"/>
                </a:solidFill>
                <a:latin typeface="Source Sans Pro"/>
                <a:ea typeface="Source Sans Pro"/>
                <a:cs typeface="Source Sans Pro"/>
                <a:sym typeface="Source Sans Pro"/>
              </a:rPr>
              <a:t>Pantallas de escritorio y tabletas</a:t>
            </a:r>
          </a:p>
        </p:txBody>
      </p:sp>
      <p:sp>
        <p:nvSpPr>
          <p:cNvPr name="TextBox 14" id="14"/>
          <p:cNvSpPr txBox="true"/>
          <p:nvPr/>
        </p:nvSpPr>
        <p:spPr>
          <a:xfrm rot="0">
            <a:off x="1250451" y="4214481"/>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G500</a:t>
            </a:r>
          </a:p>
        </p:txBody>
      </p:sp>
      <p:sp>
        <p:nvSpPr>
          <p:cNvPr name="TextBox 15" id="15"/>
          <p:cNvSpPr txBox="true"/>
          <p:nvPr/>
        </p:nvSpPr>
        <p:spPr>
          <a:xfrm rot="0">
            <a:off x="1250450" y="5123056"/>
            <a:ext cx="4704368"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Campaña con objetivo de posicionamiento de marca, Top of Mind.</a:t>
            </a:r>
          </a:p>
        </p:txBody>
      </p:sp>
      <p:grpSp>
        <p:nvGrpSpPr>
          <p:cNvPr name="Group 16" id="16"/>
          <p:cNvGrpSpPr/>
          <p:nvPr/>
        </p:nvGrpSpPr>
        <p:grpSpPr>
          <a:xfrm rot="0">
            <a:off x="16349662" y="9258300"/>
            <a:ext cx="1147360" cy="523877"/>
            <a:chOff x="0" y="0"/>
            <a:chExt cx="1529814" cy="698502"/>
          </a:xfrm>
        </p:grpSpPr>
        <p:sp>
          <p:nvSpPr>
            <p:cNvPr name="Freeform 17" id="17"/>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9">
                <a:extLst>
                  <a:ext uri="{96DAC541-7B7A-43D3-8B79-37D633B846F1}">
                    <asvg:svgBlip xmlns:asvg="http://schemas.microsoft.com/office/drawing/2016/SVG/main" r:embed="rId10"/>
                  </a:ext>
                </a:extLst>
              </a:blip>
              <a:stretch>
                <a:fillRect l="0" t="-724" r="0" b="-724"/>
              </a:stretch>
            </a:blipFill>
          </p:spPr>
        </p:sp>
        <p:sp>
          <p:nvSpPr>
            <p:cNvPr name="AutoShape 18" id="18"/>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9" id="19"/>
          <p:cNvSpPr/>
          <p:nvPr/>
        </p:nvSpPr>
        <p:spPr>
          <a:xfrm>
            <a:off x="1268369" y="4815539"/>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10"/>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43775"/>
            <a:ext cx="18288000" cy="2943225"/>
            <a:chOff x="0" y="0"/>
            <a:chExt cx="24384000" cy="3924300"/>
          </a:xfrm>
        </p:grpSpPr>
        <p:sp>
          <p:nvSpPr>
            <p:cNvPr name="Freeform 3" id="3"/>
            <p:cNvSpPr/>
            <p:nvPr/>
          </p:nvSpPr>
          <p:spPr>
            <a:xfrm flipH="false" flipV="false" rot="0">
              <a:off x="0" y="0"/>
              <a:ext cx="24384000" cy="3924300"/>
            </a:xfrm>
            <a:custGeom>
              <a:avLst/>
              <a:gdLst/>
              <a:ahLst/>
              <a:cxnLst/>
              <a:rect r="r" b="b" t="t" l="l"/>
              <a:pathLst>
                <a:path h="3924300" w="24384000">
                  <a:moveTo>
                    <a:pt x="0" y="0"/>
                  </a:moveTo>
                  <a:lnTo>
                    <a:pt x="24384000" y="0"/>
                  </a:lnTo>
                  <a:lnTo>
                    <a:pt x="24384000" y="3924300"/>
                  </a:lnTo>
                  <a:lnTo>
                    <a:pt x="0" y="3924300"/>
                  </a:lnTo>
                  <a:close/>
                </a:path>
              </a:pathLst>
            </a:custGeom>
            <a:solidFill>
              <a:srgbClr val="000000">
                <a:alpha val="784"/>
              </a:srgbClr>
            </a:solidFill>
          </p:spPr>
        </p:sp>
      </p:grpSp>
      <p:sp>
        <p:nvSpPr>
          <p:cNvPr name="TextBox 4" id="4"/>
          <p:cNvSpPr txBox="true"/>
          <p:nvPr/>
        </p:nvSpPr>
        <p:spPr>
          <a:xfrm rot="0">
            <a:off x="1670210" y="722115"/>
            <a:ext cx="5367062" cy="1344828"/>
          </a:xfrm>
          <a:prstGeom prst="rect">
            <a:avLst/>
          </a:prstGeom>
        </p:spPr>
        <p:txBody>
          <a:bodyPr anchor="t" rtlCol="false" tIns="0" lIns="0" bIns="0" rIns="0">
            <a:spAutoFit/>
          </a:bodyPr>
          <a:lstStyle/>
          <a:p>
            <a:pPr algn="l">
              <a:lnSpc>
                <a:spcPts val="5184"/>
              </a:lnSpc>
            </a:pPr>
            <a:r>
              <a:rPr lang="en-US" sz="4800">
                <a:solidFill>
                  <a:srgbClr val="000000"/>
                </a:solidFill>
                <a:latin typeface="Bebas Neue"/>
                <a:ea typeface="Bebas Neue"/>
                <a:cs typeface="Bebas Neue"/>
                <a:sym typeface="Bebas Neue"/>
              </a:rPr>
              <a:t>Portafolio</a:t>
            </a:r>
          </a:p>
          <a:p>
            <a:pPr algn="l">
              <a:lnSpc>
                <a:spcPts val="5184"/>
              </a:lnSpc>
            </a:pPr>
            <a:r>
              <a:rPr lang="en-US" sz="4800">
                <a:solidFill>
                  <a:srgbClr val="E62828"/>
                </a:solidFill>
                <a:latin typeface="Bebas Neue"/>
                <a:ea typeface="Bebas Neue"/>
                <a:cs typeface="Bebas Neue"/>
                <a:sym typeface="Bebas Neue"/>
              </a:rPr>
              <a:t>Banners INTERACTIVOS</a:t>
            </a:r>
          </a:p>
        </p:txBody>
      </p:sp>
      <p:sp>
        <p:nvSpPr>
          <p:cNvPr name="Freeform 5" id="5"/>
          <p:cNvSpPr/>
          <p:nvPr/>
        </p:nvSpPr>
        <p:spPr>
          <a:xfrm flipH="false" flipV="false" rot="0">
            <a:off x="1458196" y="2643274"/>
            <a:ext cx="11324722" cy="7100619"/>
          </a:xfrm>
          <a:custGeom>
            <a:avLst/>
            <a:gdLst/>
            <a:ahLst/>
            <a:cxnLst/>
            <a:rect r="r" b="b" t="t" l="l"/>
            <a:pathLst>
              <a:path h="7100619" w="11324722">
                <a:moveTo>
                  <a:pt x="0" y="0"/>
                </a:moveTo>
                <a:lnTo>
                  <a:pt x="11324723" y="0"/>
                </a:lnTo>
                <a:lnTo>
                  <a:pt x="11324723" y="7100620"/>
                </a:lnTo>
                <a:lnTo>
                  <a:pt x="0" y="7100620"/>
                </a:lnTo>
                <a:lnTo>
                  <a:pt x="0" y="0"/>
                </a:lnTo>
                <a:close/>
              </a:path>
            </a:pathLst>
          </a:custGeom>
          <a:blipFill>
            <a:blip r:embed="rId2"/>
            <a:stretch>
              <a:fillRect l="-142" t="0" r="-142" b="0"/>
            </a:stretch>
          </a:blipFill>
        </p:spPr>
      </p:sp>
      <p:sp>
        <p:nvSpPr>
          <p:cNvPr name="Freeform 6" id="6"/>
          <p:cNvSpPr/>
          <p:nvPr/>
        </p:nvSpPr>
        <p:spPr>
          <a:xfrm flipH="false" flipV="false" rot="0">
            <a:off x="2833030" y="2914518"/>
            <a:ext cx="8615306" cy="5662120"/>
          </a:xfrm>
          <a:custGeom>
            <a:avLst/>
            <a:gdLst/>
            <a:ahLst/>
            <a:cxnLst/>
            <a:rect r="r" b="b" t="t" l="l"/>
            <a:pathLst>
              <a:path h="5662120" w="8615306">
                <a:moveTo>
                  <a:pt x="0" y="0"/>
                </a:moveTo>
                <a:lnTo>
                  <a:pt x="8615306" y="0"/>
                </a:lnTo>
                <a:lnTo>
                  <a:pt x="8615306" y="5662120"/>
                </a:lnTo>
                <a:lnTo>
                  <a:pt x="0" y="5662120"/>
                </a:lnTo>
                <a:lnTo>
                  <a:pt x="0" y="0"/>
                </a:lnTo>
                <a:close/>
              </a:path>
            </a:pathLst>
          </a:custGeom>
          <a:blipFill>
            <a:blip r:embed="rId3"/>
            <a:stretch>
              <a:fillRect l="0" t="-65499" r="0" b="53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889020" y="4460954"/>
            <a:ext cx="5987247" cy="2474730"/>
          </a:xfrm>
          <a:prstGeom prst="rect">
            <a:avLst/>
          </a:prstGeom>
        </p:spPr>
      </p:pic>
      <p:grpSp>
        <p:nvGrpSpPr>
          <p:cNvPr name="Group 8" id="8"/>
          <p:cNvGrpSpPr/>
          <p:nvPr/>
        </p:nvGrpSpPr>
        <p:grpSpPr>
          <a:xfrm rot="0">
            <a:off x="5609214" y="5885742"/>
            <a:ext cx="11787844" cy="561720"/>
            <a:chOff x="0" y="0"/>
            <a:chExt cx="15717125" cy="748960"/>
          </a:xfrm>
        </p:grpSpPr>
        <p:sp>
          <p:nvSpPr>
            <p:cNvPr name="Freeform 9" id="9"/>
            <p:cNvSpPr/>
            <p:nvPr/>
          </p:nvSpPr>
          <p:spPr>
            <a:xfrm flipH="false" flipV="false" rot="0">
              <a:off x="19939" y="635"/>
              <a:ext cx="15667100" cy="748284"/>
            </a:xfrm>
            <a:custGeom>
              <a:avLst/>
              <a:gdLst/>
              <a:ahLst/>
              <a:cxnLst/>
              <a:rect r="r" b="b" t="t" l="l"/>
              <a:pathLst>
                <a:path h="748284" w="15667100">
                  <a:moveTo>
                    <a:pt x="10922" y="0"/>
                  </a:moveTo>
                  <a:lnTo>
                    <a:pt x="3152521" y="698119"/>
                  </a:lnTo>
                  <a:lnTo>
                    <a:pt x="3147060" y="722884"/>
                  </a:lnTo>
                  <a:lnTo>
                    <a:pt x="3147060" y="697484"/>
                  </a:lnTo>
                  <a:lnTo>
                    <a:pt x="15667100" y="697484"/>
                  </a:lnTo>
                  <a:lnTo>
                    <a:pt x="15667100" y="748284"/>
                  </a:lnTo>
                  <a:lnTo>
                    <a:pt x="3147060" y="748284"/>
                  </a:lnTo>
                  <a:cubicBezTo>
                    <a:pt x="3145155" y="748284"/>
                    <a:pt x="3143377" y="748030"/>
                    <a:pt x="3141599" y="747649"/>
                  </a:cubicBezTo>
                  <a:lnTo>
                    <a:pt x="0" y="49530"/>
                  </a:lnTo>
                  <a:close/>
                </a:path>
              </a:pathLst>
            </a:custGeom>
            <a:solidFill>
              <a:srgbClr val="EC5A5A">
                <a:alpha val="24706"/>
              </a:srgbClr>
            </a:solidFill>
          </p:spPr>
        </p:sp>
      </p:grpSp>
      <p:sp>
        <p:nvSpPr>
          <p:cNvPr name="TextBox 10" id="10"/>
          <p:cNvSpPr txBox="true"/>
          <p:nvPr/>
        </p:nvSpPr>
        <p:spPr>
          <a:xfrm rot="0">
            <a:off x="12580437" y="5987405"/>
            <a:ext cx="4507993"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expandible</a:t>
            </a:r>
          </a:p>
          <a:p>
            <a:pPr algn="l">
              <a:lnSpc>
                <a:spcPts val="2520"/>
              </a:lnSpc>
            </a:pPr>
            <a:r>
              <a:rPr lang="en-US" sz="1800">
                <a:solidFill>
                  <a:srgbClr val="808080"/>
                </a:solidFill>
                <a:latin typeface="Source Sans Pro"/>
                <a:ea typeface="Source Sans Pro"/>
                <a:cs typeface="Source Sans Pro"/>
                <a:sym typeface="Source Sans Pro"/>
              </a:rPr>
              <a:t>Pantallas de escritorio y móviles</a:t>
            </a:r>
          </a:p>
        </p:txBody>
      </p:sp>
      <p:sp>
        <p:nvSpPr>
          <p:cNvPr name="TextBox 11" id="11"/>
          <p:cNvSpPr txBox="true"/>
          <p:nvPr/>
        </p:nvSpPr>
        <p:spPr>
          <a:xfrm rot="0">
            <a:off x="12580438" y="1861600"/>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Sony – hotel transilvania</a:t>
            </a:r>
          </a:p>
        </p:txBody>
      </p:sp>
      <p:sp>
        <p:nvSpPr>
          <p:cNvPr name="TextBox 12" id="12"/>
          <p:cNvSpPr txBox="true"/>
          <p:nvPr/>
        </p:nvSpPr>
        <p:spPr>
          <a:xfrm rot="0">
            <a:off x="12580437" y="2770176"/>
            <a:ext cx="4704368" cy="610582"/>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Campañas con objetivo de descarga de estreno desde plaatformas de video en demanda.</a:t>
            </a:r>
          </a:p>
        </p:txBody>
      </p:sp>
      <p:grpSp>
        <p:nvGrpSpPr>
          <p:cNvPr name="Group 13" id="13"/>
          <p:cNvGrpSpPr/>
          <p:nvPr/>
        </p:nvGrpSpPr>
        <p:grpSpPr>
          <a:xfrm rot="0">
            <a:off x="16349662" y="9258300"/>
            <a:ext cx="1147360" cy="523877"/>
            <a:chOff x="0" y="0"/>
            <a:chExt cx="1529814" cy="698502"/>
          </a:xfrm>
        </p:grpSpPr>
        <p:sp>
          <p:nvSpPr>
            <p:cNvPr name="Freeform 14" id="14"/>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15" id="15"/>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6" id="16"/>
          <p:cNvSpPr/>
          <p:nvPr/>
        </p:nvSpPr>
        <p:spPr>
          <a:xfrm>
            <a:off x="12580438" y="2491233"/>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7"/>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43775"/>
            <a:ext cx="18288000" cy="2943225"/>
            <a:chOff x="0" y="0"/>
            <a:chExt cx="24384000" cy="3924300"/>
          </a:xfrm>
        </p:grpSpPr>
        <p:sp>
          <p:nvSpPr>
            <p:cNvPr name="Freeform 3" id="3"/>
            <p:cNvSpPr/>
            <p:nvPr/>
          </p:nvSpPr>
          <p:spPr>
            <a:xfrm flipH="false" flipV="false" rot="0">
              <a:off x="0" y="0"/>
              <a:ext cx="24384000" cy="3924300"/>
            </a:xfrm>
            <a:custGeom>
              <a:avLst/>
              <a:gdLst/>
              <a:ahLst/>
              <a:cxnLst/>
              <a:rect r="r" b="b" t="t" l="l"/>
              <a:pathLst>
                <a:path h="3924300" w="24384000">
                  <a:moveTo>
                    <a:pt x="0" y="0"/>
                  </a:moveTo>
                  <a:lnTo>
                    <a:pt x="24384000" y="0"/>
                  </a:lnTo>
                  <a:lnTo>
                    <a:pt x="24384000" y="3924300"/>
                  </a:lnTo>
                  <a:lnTo>
                    <a:pt x="0" y="3924300"/>
                  </a:lnTo>
                  <a:close/>
                </a:path>
              </a:pathLst>
            </a:custGeom>
            <a:solidFill>
              <a:srgbClr val="000000">
                <a:alpha val="784"/>
              </a:srgbClr>
            </a:solidFill>
          </p:spPr>
        </p:sp>
      </p:grpSp>
      <p:sp>
        <p:nvSpPr>
          <p:cNvPr name="Freeform 4" id="4"/>
          <p:cNvSpPr/>
          <p:nvPr/>
        </p:nvSpPr>
        <p:spPr>
          <a:xfrm flipH="false" flipV="false" rot="0">
            <a:off x="6242847" y="1563301"/>
            <a:ext cx="11324723" cy="7100619"/>
          </a:xfrm>
          <a:custGeom>
            <a:avLst/>
            <a:gdLst/>
            <a:ahLst/>
            <a:cxnLst/>
            <a:rect r="r" b="b" t="t" l="l"/>
            <a:pathLst>
              <a:path h="7100619" w="11324723">
                <a:moveTo>
                  <a:pt x="0" y="0"/>
                </a:moveTo>
                <a:lnTo>
                  <a:pt x="11324723" y="0"/>
                </a:lnTo>
                <a:lnTo>
                  <a:pt x="11324723" y="7100619"/>
                </a:lnTo>
                <a:lnTo>
                  <a:pt x="0" y="7100619"/>
                </a:lnTo>
                <a:lnTo>
                  <a:pt x="0" y="0"/>
                </a:lnTo>
                <a:close/>
              </a:path>
            </a:pathLst>
          </a:custGeom>
          <a:blipFill>
            <a:blip r:embed="rId2"/>
            <a:stretch>
              <a:fillRect l="-142" t="0" r="-142" b="0"/>
            </a:stretch>
          </a:blipFill>
        </p:spPr>
      </p:sp>
      <p:sp>
        <p:nvSpPr>
          <p:cNvPr name="Freeform 5" id="5"/>
          <p:cNvSpPr/>
          <p:nvPr/>
        </p:nvSpPr>
        <p:spPr>
          <a:xfrm flipH="false" flipV="false" rot="0">
            <a:off x="7617681" y="1834545"/>
            <a:ext cx="8615306" cy="5662120"/>
          </a:xfrm>
          <a:custGeom>
            <a:avLst/>
            <a:gdLst/>
            <a:ahLst/>
            <a:cxnLst/>
            <a:rect r="r" b="b" t="t" l="l"/>
            <a:pathLst>
              <a:path h="5662120" w="8615306">
                <a:moveTo>
                  <a:pt x="0" y="0"/>
                </a:moveTo>
                <a:lnTo>
                  <a:pt x="8615305" y="0"/>
                </a:lnTo>
                <a:lnTo>
                  <a:pt x="8615305" y="5662121"/>
                </a:lnTo>
                <a:lnTo>
                  <a:pt x="0" y="5662121"/>
                </a:lnTo>
                <a:lnTo>
                  <a:pt x="0" y="0"/>
                </a:lnTo>
                <a:close/>
              </a:path>
            </a:pathLst>
          </a:custGeom>
          <a:blipFill>
            <a:blip r:embed="rId3"/>
            <a:stretch>
              <a:fillRect l="0" t="-65499" r="0" b="53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4" r="0" b="4"/>
          <a:stretch>
            <a:fillRect/>
          </a:stretch>
        </p:blipFill>
        <p:spPr>
          <a:xfrm flipH="false" flipV="false" rot="0">
            <a:off x="7681311" y="1905968"/>
            <a:ext cx="8551676" cy="4604320"/>
          </a:xfrm>
          <a:prstGeom prst="rect">
            <a:avLst/>
          </a:prstGeom>
        </p:spPr>
      </p:pic>
      <p:grpSp>
        <p:nvGrpSpPr>
          <p:cNvPr name="Group 7" id="7"/>
          <p:cNvGrpSpPr/>
          <p:nvPr/>
        </p:nvGrpSpPr>
        <p:grpSpPr>
          <a:xfrm rot="0">
            <a:off x="1311179" y="3496683"/>
            <a:ext cx="7245483" cy="2651877"/>
            <a:chOff x="0" y="0"/>
            <a:chExt cx="9660644" cy="3535836"/>
          </a:xfrm>
        </p:grpSpPr>
        <p:sp>
          <p:nvSpPr>
            <p:cNvPr name="Freeform 8" id="8"/>
            <p:cNvSpPr/>
            <p:nvPr/>
          </p:nvSpPr>
          <p:spPr>
            <a:xfrm flipH="false" flipV="false" rot="0">
              <a:off x="24407" y="12700"/>
              <a:ext cx="9632988" cy="3523107"/>
            </a:xfrm>
            <a:custGeom>
              <a:avLst/>
              <a:gdLst/>
              <a:ahLst/>
              <a:cxnLst/>
              <a:rect r="r" b="b" t="t" l="l"/>
              <a:pathLst>
                <a:path h="3523107" w="9632988">
                  <a:moveTo>
                    <a:pt x="9632988" y="25400"/>
                  </a:moveTo>
                  <a:lnTo>
                    <a:pt x="7704975" y="3510407"/>
                  </a:lnTo>
                  <a:cubicBezTo>
                    <a:pt x="7700582" y="3518281"/>
                    <a:pt x="7692527" y="3523107"/>
                    <a:pt x="7683864" y="3523107"/>
                  </a:cubicBezTo>
                  <a:lnTo>
                    <a:pt x="0" y="3523107"/>
                  </a:lnTo>
                  <a:lnTo>
                    <a:pt x="0" y="3472307"/>
                  </a:lnTo>
                  <a:lnTo>
                    <a:pt x="7683741" y="3472307"/>
                  </a:lnTo>
                  <a:lnTo>
                    <a:pt x="7683741" y="3497707"/>
                  </a:lnTo>
                  <a:lnTo>
                    <a:pt x="7662629" y="3485007"/>
                  </a:lnTo>
                  <a:lnTo>
                    <a:pt x="9590643" y="0"/>
                  </a:lnTo>
                  <a:close/>
                </a:path>
              </a:pathLst>
            </a:custGeom>
            <a:solidFill>
              <a:srgbClr val="EC5A5A">
                <a:alpha val="24706"/>
              </a:srgbClr>
            </a:solidFill>
          </p:spPr>
        </p:sp>
      </p:grpSp>
      <p:sp>
        <p:nvSpPr>
          <p:cNvPr name="TextBox 9" id="9"/>
          <p:cNvSpPr txBox="true"/>
          <p:nvPr/>
        </p:nvSpPr>
        <p:spPr>
          <a:xfrm rot="0">
            <a:off x="1446081" y="5656848"/>
            <a:ext cx="3856131"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Expandible con galería</a:t>
            </a:r>
          </a:p>
          <a:p>
            <a:pPr algn="l">
              <a:lnSpc>
                <a:spcPts val="2520"/>
              </a:lnSpc>
            </a:pPr>
            <a:r>
              <a:rPr lang="en-US" sz="1800">
                <a:solidFill>
                  <a:srgbClr val="808080"/>
                </a:solidFill>
                <a:latin typeface="Source Sans Pro"/>
                <a:ea typeface="Source Sans Pro"/>
                <a:cs typeface="Source Sans Pro"/>
                <a:sym typeface="Source Sans Pro"/>
              </a:rPr>
              <a:t>Pantallas de escritorio y móviles. </a:t>
            </a:r>
          </a:p>
        </p:txBody>
      </p:sp>
      <p:grpSp>
        <p:nvGrpSpPr>
          <p:cNvPr name="Group 10" id="10"/>
          <p:cNvGrpSpPr/>
          <p:nvPr/>
        </p:nvGrpSpPr>
        <p:grpSpPr>
          <a:xfrm rot="0">
            <a:off x="870771" y="569120"/>
            <a:ext cx="1942555" cy="369093"/>
            <a:chOff x="0" y="0"/>
            <a:chExt cx="2590074" cy="492124"/>
          </a:xfrm>
        </p:grpSpPr>
        <p:sp>
          <p:nvSpPr>
            <p:cNvPr name="Freeform 11" id="11"/>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12" id="12"/>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sp>
        <p:nvSpPr>
          <p:cNvPr name="TextBox 13" id="13"/>
          <p:cNvSpPr txBox="true"/>
          <p:nvPr/>
        </p:nvSpPr>
        <p:spPr>
          <a:xfrm rot="0">
            <a:off x="1556750" y="2035468"/>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Boss - Memo</a:t>
            </a:r>
          </a:p>
        </p:txBody>
      </p:sp>
      <p:sp>
        <p:nvSpPr>
          <p:cNvPr name="TextBox 14" id="14"/>
          <p:cNvSpPr txBox="true"/>
          <p:nvPr/>
        </p:nvSpPr>
        <p:spPr>
          <a:xfrm rot="0">
            <a:off x="1556748" y="2944044"/>
            <a:ext cx="4704368" cy="610582"/>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Campaña orientada a amplificar promoción de firma de autográfos.</a:t>
            </a:r>
          </a:p>
        </p:txBody>
      </p:sp>
      <p:grpSp>
        <p:nvGrpSpPr>
          <p:cNvPr name="Group 15" id="15"/>
          <p:cNvGrpSpPr/>
          <p:nvPr/>
        </p:nvGrpSpPr>
        <p:grpSpPr>
          <a:xfrm rot="0">
            <a:off x="16349662" y="9258300"/>
            <a:ext cx="1147360" cy="523877"/>
            <a:chOff x="0" y="0"/>
            <a:chExt cx="1529814" cy="698502"/>
          </a:xfrm>
        </p:grpSpPr>
        <p:sp>
          <p:nvSpPr>
            <p:cNvPr name="Freeform 16" id="16"/>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17" id="17"/>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8" id="18"/>
          <p:cNvSpPr/>
          <p:nvPr/>
        </p:nvSpPr>
        <p:spPr>
          <a:xfrm>
            <a:off x="1556750" y="2655576"/>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6"/>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43775"/>
            <a:ext cx="18288000" cy="2943225"/>
            <a:chOff x="0" y="0"/>
            <a:chExt cx="24384000" cy="3924300"/>
          </a:xfrm>
        </p:grpSpPr>
        <p:sp>
          <p:nvSpPr>
            <p:cNvPr name="Freeform 3" id="3"/>
            <p:cNvSpPr/>
            <p:nvPr/>
          </p:nvSpPr>
          <p:spPr>
            <a:xfrm flipH="false" flipV="false" rot="0">
              <a:off x="0" y="0"/>
              <a:ext cx="24384000" cy="3924300"/>
            </a:xfrm>
            <a:custGeom>
              <a:avLst/>
              <a:gdLst/>
              <a:ahLst/>
              <a:cxnLst/>
              <a:rect r="r" b="b" t="t" l="l"/>
              <a:pathLst>
                <a:path h="3924300" w="24384000">
                  <a:moveTo>
                    <a:pt x="0" y="0"/>
                  </a:moveTo>
                  <a:lnTo>
                    <a:pt x="24384000" y="0"/>
                  </a:lnTo>
                  <a:lnTo>
                    <a:pt x="24384000" y="3924300"/>
                  </a:lnTo>
                  <a:lnTo>
                    <a:pt x="0" y="3924300"/>
                  </a:lnTo>
                  <a:close/>
                </a:path>
              </a:pathLst>
            </a:custGeom>
            <a:solidFill>
              <a:srgbClr val="000000">
                <a:alpha val="784"/>
              </a:srgbClr>
            </a:solidFill>
          </p:spPr>
        </p:sp>
      </p:grpSp>
      <p:sp>
        <p:nvSpPr>
          <p:cNvPr name="Freeform 4" id="4"/>
          <p:cNvSpPr/>
          <p:nvPr/>
        </p:nvSpPr>
        <p:spPr>
          <a:xfrm flipH="false" flipV="false" rot="0">
            <a:off x="943846" y="1871750"/>
            <a:ext cx="11324722" cy="7100619"/>
          </a:xfrm>
          <a:custGeom>
            <a:avLst/>
            <a:gdLst/>
            <a:ahLst/>
            <a:cxnLst/>
            <a:rect r="r" b="b" t="t" l="l"/>
            <a:pathLst>
              <a:path h="7100619" w="11324722">
                <a:moveTo>
                  <a:pt x="0" y="0"/>
                </a:moveTo>
                <a:lnTo>
                  <a:pt x="11324723" y="0"/>
                </a:lnTo>
                <a:lnTo>
                  <a:pt x="11324723" y="7100619"/>
                </a:lnTo>
                <a:lnTo>
                  <a:pt x="0" y="7100619"/>
                </a:lnTo>
                <a:lnTo>
                  <a:pt x="0" y="0"/>
                </a:lnTo>
                <a:close/>
              </a:path>
            </a:pathLst>
          </a:custGeom>
          <a:blipFill>
            <a:blip r:embed="rId2"/>
            <a:stretch>
              <a:fillRect l="-142" t="0" r="-142" b="0"/>
            </a:stretch>
          </a:blipFill>
        </p:spPr>
      </p:sp>
      <p:sp>
        <p:nvSpPr>
          <p:cNvPr name="Freeform 5" id="5"/>
          <p:cNvSpPr/>
          <p:nvPr/>
        </p:nvSpPr>
        <p:spPr>
          <a:xfrm flipH="false" flipV="false" rot="0">
            <a:off x="2318680" y="2142993"/>
            <a:ext cx="8615306" cy="5662120"/>
          </a:xfrm>
          <a:custGeom>
            <a:avLst/>
            <a:gdLst/>
            <a:ahLst/>
            <a:cxnLst/>
            <a:rect r="r" b="b" t="t" l="l"/>
            <a:pathLst>
              <a:path h="5662120" w="8615306">
                <a:moveTo>
                  <a:pt x="0" y="0"/>
                </a:moveTo>
                <a:lnTo>
                  <a:pt x="8615306" y="0"/>
                </a:lnTo>
                <a:lnTo>
                  <a:pt x="8615306" y="5662121"/>
                </a:lnTo>
                <a:lnTo>
                  <a:pt x="0" y="5662121"/>
                </a:lnTo>
                <a:lnTo>
                  <a:pt x="0" y="0"/>
                </a:lnTo>
                <a:close/>
              </a:path>
            </a:pathLst>
          </a:custGeom>
          <a:blipFill>
            <a:blip r:embed="rId3"/>
            <a:stretch>
              <a:fillRect l="0" t="-65499" r="0" b="53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361486" y="3689429"/>
            <a:ext cx="6000429" cy="2480178"/>
          </a:xfrm>
          <a:prstGeom prst="rect">
            <a:avLst/>
          </a:prstGeom>
        </p:spPr>
      </p:pic>
      <p:grpSp>
        <p:nvGrpSpPr>
          <p:cNvPr name="Group 7" id="7"/>
          <p:cNvGrpSpPr/>
          <p:nvPr/>
        </p:nvGrpSpPr>
        <p:grpSpPr>
          <a:xfrm rot="0">
            <a:off x="870771" y="569120"/>
            <a:ext cx="1942555" cy="369093"/>
            <a:chOff x="0" y="0"/>
            <a:chExt cx="2590074" cy="492124"/>
          </a:xfrm>
        </p:grpSpPr>
        <p:sp>
          <p:nvSpPr>
            <p:cNvPr name="Freeform 8" id="8"/>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9" id="9"/>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sp>
        <p:nvSpPr>
          <p:cNvPr name="TextBox 10" id="10"/>
          <p:cNvSpPr txBox="true"/>
          <p:nvPr/>
        </p:nvSpPr>
        <p:spPr>
          <a:xfrm rot="0">
            <a:off x="12600987" y="1645186"/>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Coach</a:t>
            </a:r>
          </a:p>
        </p:txBody>
      </p:sp>
      <p:sp>
        <p:nvSpPr>
          <p:cNvPr name="TextBox 11" id="11"/>
          <p:cNvSpPr txBox="true"/>
          <p:nvPr/>
        </p:nvSpPr>
        <p:spPr>
          <a:xfrm rot="0">
            <a:off x="12600986" y="2553762"/>
            <a:ext cx="4704368" cy="333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Campaña de venta en retail online.</a:t>
            </a:r>
          </a:p>
        </p:txBody>
      </p:sp>
      <p:grpSp>
        <p:nvGrpSpPr>
          <p:cNvPr name="Group 12" id="12"/>
          <p:cNvGrpSpPr/>
          <p:nvPr/>
        </p:nvGrpSpPr>
        <p:grpSpPr>
          <a:xfrm rot="0">
            <a:off x="5609214" y="6142917"/>
            <a:ext cx="10559293" cy="561720"/>
            <a:chOff x="0" y="0"/>
            <a:chExt cx="14079057" cy="748960"/>
          </a:xfrm>
        </p:grpSpPr>
        <p:sp>
          <p:nvSpPr>
            <p:cNvPr name="Freeform 13" id="13"/>
            <p:cNvSpPr/>
            <p:nvPr/>
          </p:nvSpPr>
          <p:spPr>
            <a:xfrm flipH="false" flipV="false" rot="0">
              <a:off x="17861" y="635"/>
              <a:ext cx="14034247" cy="748284"/>
            </a:xfrm>
            <a:custGeom>
              <a:avLst/>
              <a:gdLst/>
              <a:ahLst/>
              <a:cxnLst/>
              <a:rect r="r" b="b" t="t" l="l"/>
              <a:pathLst>
                <a:path h="748284" w="14034247">
                  <a:moveTo>
                    <a:pt x="9784" y="0"/>
                  </a:moveTo>
                  <a:lnTo>
                    <a:pt x="2823960" y="698119"/>
                  </a:lnTo>
                  <a:lnTo>
                    <a:pt x="2819068" y="722884"/>
                  </a:lnTo>
                  <a:lnTo>
                    <a:pt x="2819068" y="697484"/>
                  </a:lnTo>
                  <a:lnTo>
                    <a:pt x="14034247" y="697484"/>
                  </a:lnTo>
                  <a:lnTo>
                    <a:pt x="14034247" y="748284"/>
                  </a:lnTo>
                  <a:lnTo>
                    <a:pt x="2819068" y="748284"/>
                  </a:lnTo>
                  <a:cubicBezTo>
                    <a:pt x="2817361" y="748284"/>
                    <a:pt x="2815768" y="748030"/>
                    <a:pt x="2814176" y="747649"/>
                  </a:cubicBezTo>
                  <a:lnTo>
                    <a:pt x="0" y="49530"/>
                  </a:lnTo>
                  <a:close/>
                </a:path>
              </a:pathLst>
            </a:custGeom>
            <a:solidFill>
              <a:srgbClr val="EC5A5A">
                <a:alpha val="24706"/>
              </a:srgbClr>
            </a:solidFill>
          </p:spPr>
        </p:sp>
      </p:grpSp>
      <p:sp>
        <p:nvSpPr>
          <p:cNvPr name="TextBox 14" id="14"/>
          <p:cNvSpPr txBox="true"/>
          <p:nvPr/>
        </p:nvSpPr>
        <p:spPr>
          <a:xfrm rot="0">
            <a:off x="12600986" y="6187429"/>
            <a:ext cx="4507993" cy="853440"/>
          </a:xfrm>
          <a:prstGeom prst="rect">
            <a:avLst/>
          </a:prstGeom>
        </p:spPr>
        <p:txBody>
          <a:bodyPr anchor="t" rtlCol="false" tIns="0" lIns="0" bIns="0" rIns="0">
            <a:spAutoFit/>
          </a:bodyPr>
          <a:lstStyle/>
          <a:p>
            <a:pPr algn="l">
              <a:lnSpc>
                <a:spcPts val="4200"/>
              </a:lnSpc>
            </a:pPr>
            <a:r>
              <a:rPr lang="en-US" sz="3000">
                <a:solidFill>
                  <a:srgbClr val="000000"/>
                </a:solidFill>
                <a:latin typeface="Bebas Neue"/>
                <a:ea typeface="Bebas Neue"/>
                <a:cs typeface="Bebas Neue"/>
                <a:sym typeface="Bebas Neue"/>
              </a:rPr>
              <a:t>expandible</a:t>
            </a:r>
          </a:p>
          <a:p>
            <a:pPr algn="l">
              <a:lnSpc>
                <a:spcPts val="2520"/>
              </a:lnSpc>
            </a:pPr>
            <a:r>
              <a:rPr lang="en-US" sz="1800">
                <a:solidFill>
                  <a:srgbClr val="808080"/>
                </a:solidFill>
                <a:latin typeface="Source Sans Pro"/>
                <a:ea typeface="Source Sans Pro"/>
                <a:cs typeface="Source Sans Pro"/>
                <a:sym typeface="Source Sans Pro"/>
              </a:rPr>
              <a:t>Pantallas de escritorio y móviles</a:t>
            </a:r>
          </a:p>
        </p:txBody>
      </p:sp>
      <p:grpSp>
        <p:nvGrpSpPr>
          <p:cNvPr name="Group 15" id="15"/>
          <p:cNvGrpSpPr/>
          <p:nvPr/>
        </p:nvGrpSpPr>
        <p:grpSpPr>
          <a:xfrm rot="0">
            <a:off x="16349662" y="9258300"/>
            <a:ext cx="1147360" cy="523877"/>
            <a:chOff x="0" y="0"/>
            <a:chExt cx="1529814" cy="698502"/>
          </a:xfrm>
        </p:grpSpPr>
        <p:sp>
          <p:nvSpPr>
            <p:cNvPr name="Freeform 16" id="16"/>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17" id="17"/>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8" id="18"/>
          <p:cNvSpPr/>
          <p:nvPr/>
        </p:nvSpPr>
        <p:spPr>
          <a:xfrm>
            <a:off x="12600987" y="2274819"/>
            <a:ext cx="1147360" cy="0"/>
          </a:xfrm>
          <a:prstGeom prst="line">
            <a:avLst/>
          </a:prstGeom>
          <a:ln cap="flat" w="57150">
            <a:solidFill>
              <a:srgbClr val="E62828"/>
            </a:solidFill>
            <a:prstDash val="solid"/>
            <a:headEnd type="none" len="sm" w="sm"/>
            <a:tailEnd type="none" len="sm" w="sm"/>
          </a:ln>
        </p:spPr>
      </p:sp>
    </p:spTree>
  </p:cSld>
  <p:clrMapOvr>
    <a:masterClrMapping/>
  </p:clrMapOvr>
  <p:timing>
    <p:tnLst>
      <p:par>
        <p:cTn dur="indefinite" restart="never" nodeType="tmRoot">
          <p:childTnLst>
            <p:video>
              <p:cMediaNode vol="80000">
                <p:cTn fill="hold" display="false">
                  <p:stCondLst>
                    <p:cond delay="indefinite"/>
                  </p:stCondLst>
                </p:cTn>
                <p:tgtEl>
                  <p:spTgt spid="6"/>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24384000" cy="6858000"/>
          </a:xfrm>
        </p:grpSpPr>
        <p:sp>
          <p:nvSpPr>
            <p:cNvPr name="Freeform 3" id="3"/>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close/>
                </a:path>
              </a:pathLst>
            </a:custGeom>
            <a:solidFill>
              <a:srgbClr val="000000">
                <a:alpha val="784"/>
              </a:srgbClr>
            </a:solidFill>
          </p:spPr>
        </p:sp>
      </p:grpSp>
      <p:sp>
        <p:nvSpPr>
          <p:cNvPr name="Freeform 4" id="4"/>
          <p:cNvSpPr/>
          <p:nvPr/>
        </p:nvSpPr>
        <p:spPr>
          <a:xfrm flipH="false" flipV="false" rot="0">
            <a:off x="6063756" y="1863567"/>
            <a:ext cx="12212619" cy="5947371"/>
          </a:xfrm>
          <a:custGeom>
            <a:avLst/>
            <a:gdLst/>
            <a:ahLst/>
            <a:cxnLst/>
            <a:rect r="r" b="b" t="t" l="l"/>
            <a:pathLst>
              <a:path h="5947371" w="12212619">
                <a:moveTo>
                  <a:pt x="0" y="0"/>
                </a:moveTo>
                <a:lnTo>
                  <a:pt x="12212619" y="0"/>
                </a:lnTo>
                <a:lnTo>
                  <a:pt x="12212619" y="5947371"/>
                </a:lnTo>
                <a:lnTo>
                  <a:pt x="0" y="5947371"/>
                </a:lnTo>
                <a:lnTo>
                  <a:pt x="0" y="0"/>
                </a:lnTo>
                <a:close/>
              </a:path>
            </a:pathLst>
          </a:custGeom>
          <a:blipFill>
            <a:blip r:embed="rId2"/>
            <a:stretch>
              <a:fillRect l="0" t="0" r="0" b="0"/>
            </a:stretch>
          </a:blipFill>
        </p:spPr>
      </p:sp>
      <p:sp>
        <p:nvSpPr>
          <p:cNvPr name="Freeform 5" id="5"/>
          <p:cNvSpPr/>
          <p:nvPr/>
        </p:nvSpPr>
        <p:spPr>
          <a:xfrm flipH="false" flipV="false" rot="0">
            <a:off x="12850183" y="1992955"/>
            <a:ext cx="533580" cy="533580"/>
          </a:xfrm>
          <a:custGeom>
            <a:avLst/>
            <a:gdLst/>
            <a:ahLst/>
            <a:cxnLst/>
            <a:rect r="r" b="b" t="t" l="l"/>
            <a:pathLst>
              <a:path h="533580" w="533580">
                <a:moveTo>
                  <a:pt x="0" y="0"/>
                </a:moveTo>
                <a:lnTo>
                  <a:pt x="533580" y="0"/>
                </a:lnTo>
                <a:lnTo>
                  <a:pt x="533580" y="533580"/>
                </a:lnTo>
                <a:lnTo>
                  <a:pt x="0" y="533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5400000">
            <a:off x="12249960" y="1422151"/>
            <a:ext cx="860080" cy="887654"/>
            <a:chOff x="0" y="0"/>
            <a:chExt cx="1146774" cy="1183538"/>
          </a:xfrm>
        </p:grpSpPr>
        <p:sp>
          <p:nvSpPr>
            <p:cNvPr name="Freeform 7" id="7"/>
            <p:cNvSpPr/>
            <p:nvPr/>
          </p:nvSpPr>
          <p:spPr>
            <a:xfrm flipH="false" flipV="false" rot="0">
              <a:off x="0" y="0"/>
              <a:ext cx="1146810" cy="1183513"/>
            </a:xfrm>
            <a:custGeom>
              <a:avLst/>
              <a:gdLst/>
              <a:ahLst/>
              <a:cxnLst/>
              <a:rect r="r" b="b" t="t" l="l"/>
              <a:pathLst>
                <a:path h="1183513" w="1146810">
                  <a:moveTo>
                    <a:pt x="1146810" y="1183513"/>
                  </a:moveTo>
                  <a:lnTo>
                    <a:pt x="0" y="1183513"/>
                  </a:lnTo>
                  <a:lnTo>
                    <a:pt x="1146810" y="0"/>
                  </a:lnTo>
                  <a:lnTo>
                    <a:pt x="1146810" y="1183513"/>
                  </a:lnTo>
                  <a:close/>
                </a:path>
              </a:pathLst>
            </a:custGeom>
            <a:solidFill>
              <a:srgbClr val="EC5A5A"/>
            </a:solidFill>
          </p:spPr>
        </p:sp>
      </p:grpSp>
      <p:grpSp>
        <p:nvGrpSpPr>
          <p:cNvPr name="Group 8" id="8"/>
          <p:cNvGrpSpPr/>
          <p:nvPr/>
        </p:nvGrpSpPr>
        <p:grpSpPr>
          <a:xfrm rot="0">
            <a:off x="7058204" y="466342"/>
            <a:ext cx="6069654" cy="1420503"/>
            <a:chOff x="0" y="0"/>
            <a:chExt cx="8092872" cy="1894004"/>
          </a:xfrm>
        </p:grpSpPr>
        <p:sp>
          <p:nvSpPr>
            <p:cNvPr name="Freeform 9" id="9"/>
            <p:cNvSpPr/>
            <p:nvPr/>
          </p:nvSpPr>
          <p:spPr>
            <a:xfrm flipH="false" flipV="false" rot="0">
              <a:off x="0" y="0"/>
              <a:ext cx="8092821" cy="1893951"/>
            </a:xfrm>
            <a:custGeom>
              <a:avLst/>
              <a:gdLst/>
              <a:ahLst/>
              <a:cxnLst/>
              <a:rect r="r" b="b" t="t" l="l"/>
              <a:pathLst>
                <a:path h="1893951" w="8092821">
                  <a:moveTo>
                    <a:pt x="0" y="0"/>
                  </a:moveTo>
                  <a:lnTo>
                    <a:pt x="8092821" y="0"/>
                  </a:lnTo>
                  <a:lnTo>
                    <a:pt x="8092821" y="1893951"/>
                  </a:lnTo>
                  <a:lnTo>
                    <a:pt x="0" y="1893951"/>
                  </a:lnTo>
                  <a:close/>
                </a:path>
              </a:pathLst>
            </a:custGeom>
            <a:solidFill>
              <a:srgbClr val="EC5A5A"/>
            </a:solidFill>
          </p:spPr>
        </p:sp>
      </p:grpSp>
      <p:sp>
        <p:nvSpPr>
          <p:cNvPr name="AutoShape 10" id="10"/>
          <p:cNvSpPr/>
          <p:nvPr/>
        </p:nvSpPr>
        <p:spPr>
          <a:xfrm rot="-5377345">
            <a:off x="9345254" y="1160514"/>
            <a:ext cx="1445395" cy="0"/>
          </a:xfrm>
          <a:prstGeom prst="line">
            <a:avLst/>
          </a:prstGeom>
          <a:ln cap="rnd" w="9525">
            <a:solidFill>
              <a:srgbClr val="FFFFFF">
                <a:alpha val="19608"/>
              </a:srgbClr>
            </a:solidFill>
            <a:prstDash val="solid"/>
            <a:headEnd type="none" len="sm" w="sm"/>
            <a:tailEnd type="none" len="sm" w="sm"/>
          </a:ln>
        </p:spPr>
      </p:sp>
      <p:sp>
        <p:nvSpPr>
          <p:cNvPr name="TextBox 11" id="11"/>
          <p:cNvSpPr txBox="true"/>
          <p:nvPr/>
        </p:nvSpPr>
        <p:spPr>
          <a:xfrm rot="0">
            <a:off x="9244012" y="929808"/>
            <a:ext cx="3627636" cy="563523"/>
          </a:xfrm>
          <a:prstGeom prst="rect">
            <a:avLst/>
          </a:prstGeom>
        </p:spPr>
        <p:txBody>
          <a:bodyPr anchor="t" rtlCol="false" tIns="0" lIns="0" bIns="0" rIns="0">
            <a:spAutoFit/>
          </a:bodyPr>
          <a:lstStyle/>
          <a:p>
            <a:pPr algn="r">
              <a:lnSpc>
                <a:spcPts val="2160"/>
              </a:lnSpc>
            </a:pPr>
            <a:r>
              <a:rPr lang="en-US" sz="1800">
                <a:solidFill>
                  <a:srgbClr val="FFFFFF"/>
                </a:solidFill>
                <a:latin typeface="Source Sans Pro"/>
                <a:ea typeface="Source Sans Pro"/>
                <a:cs typeface="Source Sans Pro"/>
                <a:sym typeface="Source Sans Pro"/>
              </a:rPr>
              <a:t>Lorem ipsum dolor sit amet, consectetur adipiscing elit.</a:t>
            </a:r>
          </a:p>
        </p:txBody>
      </p:sp>
      <p:sp>
        <p:nvSpPr>
          <p:cNvPr name="TextBox 12" id="12"/>
          <p:cNvSpPr txBox="true"/>
          <p:nvPr/>
        </p:nvSpPr>
        <p:spPr>
          <a:xfrm rot="0">
            <a:off x="7427888" y="627683"/>
            <a:ext cx="1322478" cy="840522"/>
          </a:xfrm>
          <a:prstGeom prst="rect">
            <a:avLst/>
          </a:prstGeom>
        </p:spPr>
        <p:txBody>
          <a:bodyPr anchor="t" rtlCol="false" tIns="0" lIns="0" bIns="0" rIns="0">
            <a:spAutoFit/>
          </a:bodyPr>
          <a:lstStyle/>
          <a:p>
            <a:pPr algn="l">
              <a:lnSpc>
                <a:spcPts val="6480"/>
              </a:lnSpc>
            </a:pPr>
            <a:r>
              <a:rPr lang="en-US" sz="5400">
                <a:solidFill>
                  <a:srgbClr val="FFFFFF"/>
                </a:solidFill>
                <a:latin typeface="Bebas Neue"/>
                <a:ea typeface="Bebas Neue"/>
                <a:cs typeface="Bebas Neue"/>
                <a:sym typeface="Bebas Neue"/>
              </a:rPr>
              <a:t>MIXSU</a:t>
            </a:r>
          </a:p>
        </p:txBody>
      </p:sp>
      <p:sp>
        <p:nvSpPr>
          <p:cNvPr name="TextBox 13" id="13"/>
          <p:cNvSpPr txBox="true"/>
          <p:nvPr/>
        </p:nvSpPr>
        <p:spPr>
          <a:xfrm rot="0">
            <a:off x="7407285" y="1398579"/>
            <a:ext cx="1368163" cy="332691"/>
          </a:xfrm>
          <a:prstGeom prst="rect">
            <a:avLst/>
          </a:prstGeom>
        </p:spPr>
        <p:txBody>
          <a:bodyPr anchor="t" rtlCol="false" tIns="0" lIns="0" bIns="0" rIns="0">
            <a:spAutoFit/>
          </a:bodyPr>
          <a:lstStyle/>
          <a:p>
            <a:pPr algn="l">
              <a:lnSpc>
                <a:spcPts val="2520"/>
              </a:lnSpc>
            </a:pPr>
            <a:r>
              <a:rPr lang="en-US" sz="2100">
                <a:solidFill>
                  <a:srgbClr val="FFFFFF"/>
                </a:solidFill>
                <a:latin typeface="Source Sans Pro"/>
                <a:ea typeface="Source Sans Pro"/>
                <a:cs typeface="Source Sans Pro"/>
                <a:sym typeface="Source Sans Pro"/>
              </a:rPr>
              <a:t>eCommerce</a:t>
            </a:r>
          </a:p>
        </p:txBody>
      </p:sp>
      <p:sp>
        <p:nvSpPr>
          <p:cNvPr name="TextBox 14" id="14"/>
          <p:cNvSpPr txBox="true"/>
          <p:nvPr/>
        </p:nvSpPr>
        <p:spPr>
          <a:xfrm rot="0">
            <a:off x="1282917" y="1014476"/>
            <a:ext cx="3651365" cy="1271913"/>
          </a:xfrm>
          <a:prstGeom prst="rect">
            <a:avLst/>
          </a:prstGeom>
        </p:spPr>
        <p:txBody>
          <a:bodyPr anchor="t" rtlCol="false" tIns="0" lIns="0" bIns="0" rIns="0">
            <a:spAutoFit/>
          </a:bodyPr>
          <a:lstStyle/>
          <a:p>
            <a:pPr algn="l">
              <a:lnSpc>
                <a:spcPts val="5184"/>
              </a:lnSpc>
            </a:pPr>
            <a:r>
              <a:rPr lang="en-US" sz="4800" b="true">
                <a:solidFill>
                  <a:srgbClr val="000000"/>
                </a:solidFill>
                <a:latin typeface="Bebas Neue Bold"/>
                <a:ea typeface="Bebas Neue Bold"/>
                <a:cs typeface="Bebas Neue Bold"/>
                <a:sym typeface="Bebas Neue Bold"/>
              </a:rPr>
              <a:t>PORTAFOLIO</a:t>
            </a:r>
          </a:p>
          <a:p>
            <a:pPr algn="l">
              <a:lnSpc>
                <a:spcPts val="5184"/>
              </a:lnSpc>
            </a:pPr>
            <a:r>
              <a:rPr lang="en-US" sz="4800" b="true">
                <a:solidFill>
                  <a:srgbClr val="E62828"/>
                </a:solidFill>
                <a:latin typeface="Bebas Neue Bold"/>
                <a:ea typeface="Bebas Neue Bold"/>
                <a:cs typeface="Bebas Neue Bold"/>
                <a:sym typeface="Bebas Neue Bold"/>
              </a:rPr>
              <a:t>SITIOS WEB</a:t>
            </a:r>
          </a:p>
        </p:txBody>
      </p:sp>
      <p:sp>
        <p:nvSpPr>
          <p:cNvPr name="TextBox 15" id="15"/>
          <p:cNvSpPr txBox="true"/>
          <p:nvPr/>
        </p:nvSpPr>
        <p:spPr>
          <a:xfrm rot="0">
            <a:off x="1267950" y="3527873"/>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MIXSU</a:t>
            </a:r>
          </a:p>
        </p:txBody>
      </p:sp>
      <p:sp>
        <p:nvSpPr>
          <p:cNvPr name="TextBox 16" id="16"/>
          <p:cNvSpPr txBox="true"/>
          <p:nvPr/>
        </p:nvSpPr>
        <p:spPr>
          <a:xfrm rot="0">
            <a:off x="1267948" y="4436448"/>
            <a:ext cx="4704368" cy="333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Sitio de comercio electrónico. Front end.</a:t>
            </a:r>
          </a:p>
        </p:txBody>
      </p:sp>
      <p:grpSp>
        <p:nvGrpSpPr>
          <p:cNvPr name="Group 17" id="17"/>
          <p:cNvGrpSpPr/>
          <p:nvPr/>
        </p:nvGrpSpPr>
        <p:grpSpPr>
          <a:xfrm rot="0">
            <a:off x="16349662" y="9258300"/>
            <a:ext cx="1147360" cy="523877"/>
            <a:chOff x="0" y="0"/>
            <a:chExt cx="1529814" cy="698502"/>
          </a:xfrm>
        </p:grpSpPr>
        <p:sp>
          <p:nvSpPr>
            <p:cNvPr name="Freeform 18" id="1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5">
                <a:extLst>
                  <a:ext uri="{96DAC541-7B7A-43D3-8B79-37D633B846F1}">
                    <asvg:svgBlip xmlns:asvg="http://schemas.microsoft.com/office/drawing/2016/SVG/main" r:embed="rId6"/>
                  </a:ext>
                </a:extLst>
              </a:blip>
              <a:stretch>
                <a:fillRect l="0" t="-724" r="0" b="-724"/>
              </a:stretch>
            </a:blipFill>
          </p:spPr>
        </p:sp>
        <p:sp>
          <p:nvSpPr>
            <p:cNvPr name="AutoShape 19" id="1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20" id="20"/>
          <p:cNvSpPr/>
          <p:nvPr/>
        </p:nvSpPr>
        <p:spPr>
          <a:xfrm>
            <a:off x="1267948" y="4100355"/>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635615" y="3647052"/>
            <a:ext cx="6603682" cy="591979"/>
          </a:xfrm>
          <a:prstGeom prst="rect">
            <a:avLst/>
          </a:prstGeom>
        </p:spPr>
        <p:txBody>
          <a:bodyPr anchor="t" rtlCol="false" tIns="0" lIns="0" bIns="0" rIns="0">
            <a:spAutoFit/>
          </a:bodyPr>
          <a:lstStyle/>
          <a:p>
            <a:pPr algn="l">
              <a:lnSpc>
                <a:spcPts val="6480"/>
              </a:lnSpc>
            </a:pPr>
            <a:r>
              <a:rPr lang="en-US" sz="6000">
                <a:solidFill>
                  <a:srgbClr val="000000"/>
                </a:solidFill>
                <a:latin typeface="Bebas Neue"/>
                <a:ea typeface="Bebas Neue"/>
                <a:cs typeface="Bebas Neue"/>
                <a:sym typeface="Bebas Neue"/>
              </a:rPr>
              <a:t>WMS</a:t>
            </a:r>
          </a:p>
        </p:txBody>
      </p:sp>
      <p:sp>
        <p:nvSpPr>
          <p:cNvPr name="TextBox 3" id="3"/>
          <p:cNvSpPr txBox="true"/>
          <p:nvPr/>
        </p:nvSpPr>
        <p:spPr>
          <a:xfrm rot="0">
            <a:off x="10636258" y="4505925"/>
            <a:ext cx="6604179" cy="2066091"/>
          </a:xfrm>
          <a:prstGeom prst="rect">
            <a:avLst/>
          </a:prstGeom>
        </p:spPr>
        <p:txBody>
          <a:bodyPr anchor="t" rtlCol="false" tIns="0" lIns="0" bIns="0" rIns="0">
            <a:spAutoFit/>
          </a:bodyPr>
          <a:lstStyle/>
          <a:p>
            <a:pPr algn="l">
              <a:lnSpc>
                <a:spcPts val="2592"/>
              </a:lnSpc>
            </a:pPr>
            <a:r>
              <a:rPr lang="en-US" sz="1800" b="true">
                <a:solidFill>
                  <a:srgbClr val="000000">
                    <a:alpha val="60000"/>
                  </a:srgbClr>
                </a:solidFill>
                <a:latin typeface="Source Sans Pro Bold"/>
                <a:ea typeface="Source Sans Pro Bold"/>
                <a:cs typeface="Source Sans Pro Bold"/>
                <a:sym typeface="Source Sans Pro Bold"/>
              </a:rPr>
              <a:t>Web Marketing Services e</a:t>
            </a:r>
            <a:r>
              <a:rPr lang="en-US" sz="1800">
                <a:solidFill>
                  <a:srgbClr val="000000">
                    <a:alpha val="60000"/>
                  </a:srgbClr>
                </a:solidFill>
                <a:latin typeface="Source Sans Pro"/>
                <a:ea typeface="Source Sans Pro"/>
                <a:cs typeface="Source Sans Pro"/>
                <a:sym typeface="Source Sans Pro"/>
              </a:rPr>
              <a:t>s la firma de consultoría en marketing digital, con más de 20 años de experiencia que se encarga de la planeación, implementación, evaluación y control de las estrategias de marketing digital que permitirán contribuir de manera significativa con el cumplimiento de los objetivos de mercadotecnia y ventas de tu empresa.</a:t>
            </a:r>
          </a:p>
        </p:txBody>
      </p:sp>
      <p:sp>
        <p:nvSpPr>
          <p:cNvPr name="TextBox 4" id="4"/>
          <p:cNvSpPr txBox="true"/>
          <p:nvPr/>
        </p:nvSpPr>
        <p:spPr>
          <a:xfrm rot="0">
            <a:off x="10586079" y="1516697"/>
            <a:ext cx="2828145" cy="2119293"/>
          </a:xfrm>
          <a:prstGeom prst="rect">
            <a:avLst/>
          </a:prstGeom>
        </p:spPr>
        <p:txBody>
          <a:bodyPr anchor="t" rtlCol="false" tIns="0" lIns="0" bIns="0" rIns="0">
            <a:spAutoFit/>
          </a:bodyPr>
          <a:lstStyle/>
          <a:p>
            <a:pPr algn="l">
              <a:lnSpc>
                <a:spcPts val="18630"/>
              </a:lnSpc>
            </a:pPr>
            <a:r>
              <a:rPr lang="en-US" sz="17250" b="true">
                <a:solidFill>
                  <a:srgbClr val="000000">
                    <a:alpha val="9804"/>
                  </a:srgbClr>
                </a:solidFill>
                <a:latin typeface="Bebas Neue Bold"/>
                <a:ea typeface="Bebas Neue Bold"/>
                <a:cs typeface="Bebas Neue Bold"/>
                <a:sym typeface="Bebas Neue Bold"/>
              </a:rPr>
              <a:t>01</a:t>
            </a:r>
          </a:p>
        </p:txBody>
      </p:sp>
      <p:sp>
        <p:nvSpPr>
          <p:cNvPr name="TextBox 5" id="5"/>
          <p:cNvSpPr txBox="true"/>
          <p:nvPr/>
        </p:nvSpPr>
        <p:spPr>
          <a:xfrm rot="-5400000">
            <a:off x="6141267" y="4993957"/>
            <a:ext cx="519128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nosotros     nosotros    nosotros </a:t>
            </a:r>
          </a:p>
        </p:txBody>
      </p:sp>
      <p:grpSp>
        <p:nvGrpSpPr>
          <p:cNvPr name="Group 6" id="6"/>
          <p:cNvGrpSpPr/>
          <p:nvPr/>
        </p:nvGrpSpPr>
        <p:grpSpPr>
          <a:xfrm rot="0">
            <a:off x="8557179" y="500064"/>
            <a:ext cx="1656805" cy="369093"/>
            <a:chOff x="0" y="0"/>
            <a:chExt cx="2209074" cy="492124"/>
          </a:xfrm>
        </p:grpSpPr>
        <p:sp>
          <p:nvSpPr>
            <p:cNvPr name="Freeform 7" id="7"/>
            <p:cNvSpPr/>
            <p:nvPr/>
          </p:nvSpPr>
          <p:spPr>
            <a:xfrm flipH="false" flipV="false" rot="0">
              <a:off x="0" y="0"/>
              <a:ext cx="2209038" cy="492125"/>
            </a:xfrm>
            <a:custGeom>
              <a:avLst/>
              <a:gdLst/>
              <a:ahLst/>
              <a:cxnLst/>
              <a:rect r="r" b="b" t="t" l="l"/>
              <a:pathLst>
                <a:path h="492125" w="2209038">
                  <a:moveTo>
                    <a:pt x="0" y="0"/>
                  </a:moveTo>
                  <a:lnTo>
                    <a:pt x="2209038" y="0"/>
                  </a:lnTo>
                  <a:lnTo>
                    <a:pt x="2209038" y="492125"/>
                  </a:lnTo>
                  <a:lnTo>
                    <a:pt x="0" y="492125"/>
                  </a:lnTo>
                  <a:close/>
                </a:path>
              </a:pathLst>
            </a:custGeom>
            <a:solidFill>
              <a:srgbClr val="E62828"/>
            </a:solidFill>
          </p:spPr>
        </p:sp>
        <p:sp>
          <p:nvSpPr>
            <p:cNvPr name="TextBox 8" id="8"/>
            <p:cNvSpPr txBox="true"/>
            <p:nvPr/>
          </p:nvSpPr>
          <p:spPr>
            <a:xfrm>
              <a:off x="0" y="-19050"/>
              <a:ext cx="2209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nosotros</a:t>
              </a:r>
            </a:p>
          </p:txBody>
        </p:sp>
      </p:grpSp>
      <p:sp>
        <p:nvSpPr>
          <p:cNvPr name="Freeform 9" id="9"/>
          <p:cNvSpPr/>
          <p:nvPr/>
        </p:nvSpPr>
        <p:spPr>
          <a:xfrm flipH="false" flipV="false" rot="0">
            <a:off x="0" y="0"/>
            <a:ext cx="7889788" cy="10287000"/>
          </a:xfrm>
          <a:custGeom>
            <a:avLst/>
            <a:gdLst/>
            <a:ahLst/>
            <a:cxnLst/>
            <a:rect r="r" b="b" t="t" l="l"/>
            <a:pathLst>
              <a:path h="10287000" w="7889788">
                <a:moveTo>
                  <a:pt x="0" y="0"/>
                </a:moveTo>
                <a:lnTo>
                  <a:pt x="7889788" y="0"/>
                </a:lnTo>
                <a:lnTo>
                  <a:pt x="7889788" y="10287000"/>
                </a:lnTo>
                <a:lnTo>
                  <a:pt x="0" y="10287000"/>
                </a:lnTo>
                <a:lnTo>
                  <a:pt x="0" y="0"/>
                </a:lnTo>
                <a:close/>
              </a:path>
            </a:pathLst>
          </a:custGeom>
          <a:blipFill>
            <a:blip r:embed="rId3"/>
            <a:stretch>
              <a:fillRect l="0" t="0" r="-11" b="0"/>
            </a:stretch>
          </a:blipFill>
        </p:spPr>
      </p:sp>
      <p:grpSp>
        <p:nvGrpSpPr>
          <p:cNvPr name="Group 10" id="10"/>
          <p:cNvGrpSpPr/>
          <p:nvPr/>
        </p:nvGrpSpPr>
        <p:grpSpPr>
          <a:xfrm rot="0">
            <a:off x="-1044" y="-1073"/>
            <a:ext cx="7890833" cy="10287000"/>
            <a:chOff x="0" y="0"/>
            <a:chExt cx="10521110" cy="13716000"/>
          </a:xfrm>
        </p:grpSpPr>
        <p:sp>
          <p:nvSpPr>
            <p:cNvPr name="Freeform 11" id="11"/>
            <p:cNvSpPr/>
            <p:nvPr/>
          </p:nvSpPr>
          <p:spPr>
            <a:xfrm flipH="false" flipV="false" rot="0">
              <a:off x="0" y="0"/>
              <a:ext cx="10521061" cy="13716000"/>
            </a:xfrm>
            <a:custGeom>
              <a:avLst/>
              <a:gdLst/>
              <a:ahLst/>
              <a:cxnLst/>
              <a:rect r="r" b="b" t="t" l="l"/>
              <a:pathLst>
                <a:path h="13716000" w="10521061">
                  <a:moveTo>
                    <a:pt x="0" y="0"/>
                  </a:moveTo>
                  <a:lnTo>
                    <a:pt x="10521061" y="0"/>
                  </a:lnTo>
                  <a:lnTo>
                    <a:pt x="10521061" y="13716000"/>
                  </a:lnTo>
                  <a:lnTo>
                    <a:pt x="0" y="13716000"/>
                  </a:lnTo>
                  <a:close/>
                </a:path>
              </a:pathLst>
            </a:custGeom>
            <a:solidFill>
              <a:srgbClr val="000000">
                <a:alpha val="25098"/>
              </a:srgbClr>
            </a:solidFill>
          </p:spPr>
        </p:sp>
      </p:grpSp>
      <p:grpSp>
        <p:nvGrpSpPr>
          <p:cNvPr name="Group 12" id="12"/>
          <p:cNvGrpSpPr/>
          <p:nvPr/>
        </p:nvGrpSpPr>
        <p:grpSpPr>
          <a:xfrm rot="0">
            <a:off x="16349662" y="9258300"/>
            <a:ext cx="1147360" cy="523877"/>
            <a:chOff x="0" y="0"/>
            <a:chExt cx="1529814" cy="698502"/>
          </a:xfrm>
        </p:grpSpPr>
        <p:sp>
          <p:nvSpPr>
            <p:cNvPr name="Freeform 13" id="13"/>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4">
                <a:extLst>
                  <a:ext uri="{96DAC541-7B7A-43D3-8B79-37D633B846F1}">
                    <asvg:svgBlip xmlns:asvg="http://schemas.microsoft.com/office/drawing/2016/SVG/main" r:embed="rId5"/>
                  </a:ext>
                </a:extLst>
              </a:blip>
              <a:stretch>
                <a:fillRect l="0" t="-724" r="0" b="-724"/>
              </a:stretch>
            </a:blipFill>
          </p:spPr>
        </p:sp>
        <p:sp>
          <p:nvSpPr>
            <p:cNvPr name="AutoShape 14" id="14"/>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24384000" cy="6858000"/>
          </a:xfrm>
        </p:grpSpPr>
        <p:sp>
          <p:nvSpPr>
            <p:cNvPr name="Freeform 3" id="3"/>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close/>
                </a:path>
              </a:pathLst>
            </a:custGeom>
            <a:solidFill>
              <a:srgbClr val="000000">
                <a:alpha val="784"/>
              </a:srgbClr>
            </a:solidFill>
          </p:spPr>
        </p:sp>
      </p:grpSp>
      <p:sp>
        <p:nvSpPr>
          <p:cNvPr name="Freeform 4" id="4"/>
          <p:cNvSpPr/>
          <p:nvPr/>
        </p:nvSpPr>
        <p:spPr>
          <a:xfrm flipH="false" flipV="false" rot="0">
            <a:off x="518307" y="1640088"/>
            <a:ext cx="12956686" cy="6309722"/>
          </a:xfrm>
          <a:custGeom>
            <a:avLst/>
            <a:gdLst/>
            <a:ahLst/>
            <a:cxnLst/>
            <a:rect r="r" b="b" t="t" l="l"/>
            <a:pathLst>
              <a:path h="6309722" w="12956686">
                <a:moveTo>
                  <a:pt x="0" y="0"/>
                </a:moveTo>
                <a:lnTo>
                  <a:pt x="12956687" y="0"/>
                </a:lnTo>
                <a:lnTo>
                  <a:pt x="12956687" y="6309722"/>
                </a:lnTo>
                <a:lnTo>
                  <a:pt x="0" y="6309722"/>
                </a:lnTo>
                <a:lnTo>
                  <a:pt x="0" y="0"/>
                </a:lnTo>
                <a:close/>
              </a:path>
            </a:pathLst>
          </a:custGeom>
          <a:blipFill>
            <a:blip r:embed="rId2"/>
            <a:stretch>
              <a:fillRect l="0" t="0" r="0" b="0"/>
            </a:stretch>
          </a:blipFill>
        </p:spPr>
      </p:sp>
      <p:sp>
        <p:nvSpPr>
          <p:cNvPr name="TextBox 5" id="5"/>
          <p:cNvSpPr txBox="true"/>
          <p:nvPr/>
        </p:nvSpPr>
        <p:spPr>
          <a:xfrm rot="0">
            <a:off x="13292868" y="1501530"/>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Grupo abc</a:t>
            </a:r>
          </a:p>
        </p:txBody>
      </p:sp>
      <p:sp>
        <p:nvSpPr>
          <p:cNvPr name="TextBox 6" id="6"/>
          <p:cNvSpPr txBox="true"/>
          <p:nvPr/>
        </p:nvSpPr>
        <p:spPr>
          <a:xfrm rot="0">
            <a:off x="13292866" y="2410105"/>
            <a:ext cx="4103593"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Sitio web con catálogo de productos para pedidos B2B. Cotización en línea.</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13292866" y="2131162"/>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24384000" cy="6858000"/>
          </a:xfrm>
        </p:grpSpPr>
        <p:sp>
          <p:nvSpPr>
            <p:cNvPr name="Freeform 3" id="3"/>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close/>
                </a:path>
              </a:pathLst>
            </a:custGeom>
            <a:solidFill>
              <a:srgbClr val="000000">
                <a:alpha val="784"/>
              </a:srgbClr>
            </a:solidFill>
          </p:spPr>
        </p:sp>
      </p:grpSp>
      <p:sp>
        <p:nvSpPr>
          <p:cNvPr name="Freeform 4" id="4"/>
          <p:cNvSpPr/>
          <p:nvPr/>
        </p:nvSpPr>
        <p:spPr>
          <a:xfrm flipH="false" flipV="false" rot="0">
            <a:off x="1293129" y="2758998"/>
            <a:ext cx="15699681" cy="4870368"/>
          </a:xfrm>
          <a:custGeom>
            <a:avLst/>
            <a:gdLst/>
            <a:ahLst/>
            <a:cxnLst/>
            <a:rect r="r" b="b" t="t" l="l"/>
            <a:pathLst>
              <a:path h="4870368" w="15699681">
                <a:moveTo>
                  <a:pt x="0" y="0"/>
                </a:moveTo>
                <a:lnTo>
                  <a:pt x="15699681" y="0"/>
                </a:lnTo>
                <a:lnTo>
                  <a:pt x="15699681" y="4870368"/>
                </a:lnTo>
                <a:lnTo>
                  <a:pt x="0" y="4870368"/>
                </a:lnTo>
                <a:lnTo>
                  <a:pt x="0" y="0"/>
                </a:lnTo>
                <a:close/>
              </a:path>
            </a:pathLst>
          </a:custGeom>
          <a:blipFill>
            <a:blip r:embed="rId2"/>
            <a:stretch>
              <a:fillRect l="0" t="0" r="0" b="-4608"/>
            </a:stretch>
          </a:blipFill>
        </p:spPr>
      </p:sp>
      <p:sp>
        <p:nvSpPr>
          <p:cNvPr name="TextBox 5" id="5"/>
          <p:cNvSpPr txBox="true"/>
          <p:nvPr/>
        </p:nvSpPr>
        <p:spPr>
          <a:xfrm rot="0">
            <a:off x="1640874" y="590572"/>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vantina</a:t>
            </a:r>
          </a:p>
        </p:txBody>
      </p:sp>
      <p:sp>
        <p:nvSpPr>
          <p:cNvPr name="TextBox 6" id="6"/>
          <p:cNvSpPr txBox="true"/>
          <p:nvPr/>
        </p:nvSpPr>
        <p:spPr>
          <a:xfrm rot="0">
            <a:off x="1640872" y="1499148"/>
            <a:ext cx="7411688"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Sitio de comercio electrónico, pantalla de escrotirio y móvil, gateway de pago y logística integrados.</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1640874" y="1220205"/>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4127"/>
            <a:ext cx="18288000" cy="3352872"/>
            <a:chOff x="0" y="0"/>
            <a:chExt cx="24384000" cy="4470496"/>
          </a:xfrm>
        </p:grpSpPr>
        <p:sp>
          <p:nvSpPr>
            <p:cNvPr name="Freeform 3" id="3"/>
            <p:cNvSpPr/>
            <p:nvPr/>
          </p:nvSpPr>
          <p:spPr>
            <a:xfrm flipH="false" flipV="false" rot="0">
              <a:off x="0" y="0"/>
              <a:ext cx="24384000" cy="4470527"/>
            </a:xfrm>
            <a:custGeom>
              <a:avLst/>
              <a:gdLst/>
              <a:ahLst/>
              <a:cxnLst/>
              <a:rect r="r" b="b" t="t" l="l"/>
              <a:pathLst>
                <a:path h="4470527" w="24384000">
                  <a:moveTo>
                    <a:pt x="0" y="0"/>
                  </a:moveTo>
                  <a:lnTo>
                    <a:pt x="24384000" y="0"/>
                  </a:lnTo>
                  <a:lnTo>
                    <a:pt x="24384000" y="4470527"/>
                  </a:lnTo>
                  <a:lnTo>
                    <a:pt x="0" y="4470527"/>
                  </a:lnTo>
                  <a:close/>
                </a:path>
              </a:pathLst>
            </a:custGeom>
            <a:solidFill>
              <a:srgbClr val="000000">
                <a:alpha val="784"/>
              </a:srgbClr>
            </a:solidFill>
          </p:spPr>
        </p:sp>
      </p:grpSp>
      <p:sp>
        <p:nvSpPr>
          <p:cNvPr name="Freeform 4" id="4"/>
          <p:cNvSpPr/>
          <p:nvPr/>
        </p:nvSpPr>
        <p:spPr>
          <a:xfrm flipH="false" flipV="false" rot="0">
            <a:off x="5064456" y="2262009"/>
            <a:ext cx="12956688" cy="5980806"/>
          </a:xfrm>
          <a:custGeom>
            <a:avLst/>
            <a:gdLst/>
            <a:ahLst/>
            <a:cxnLst/>
            <a:rect r="r" b="b" t="t" l="l"/>
            <a:pathLst>
              <a:path h="5980806" w="12956688">
                <a:moveTo>
                  <a:pt x="0" y="0"/>
                </a:moveTo>
                <a:lnTo>
                  <a:pt x="12956688" y="0"/>
                </a:lnTo>
                <a:lnTo>
                  <a:pt x="12956688" y="5980806"/>
                </a:lnTo>
                <a:lnTo>
                  <a:pt x="0" y="5980806"/>
                </a:lnTo>
                <a:lnTo>
                  <a:pt x="0" y="0"/>
                </a:lnTo>
                <a:close/>
              </a:path>
            </a:pathLst>
          </a:custGeom>
          <a:blipFill>
            <a:blip r:embed="rId2"/>
            <a:stretch>
              <a:fillRect l="0" t="0" r="0" b="0"/>
            </a:stretch>
          </a:blipFill>
        </p:spPr>
      </p:sp>
      <p:sp>
        <p:nvSpPr>
          <p:cNvPr name="TextBox 5" id="5"/>
          <p:cNvSpPr txBox="true"/>
          <p:nvPr/>
        </p:nvSpPr>
        <p:spPr>
          <a:xfrm rot="0">
            <a:off x="1282917" y="1014474"/>
            <a:ext cx="4204468" cy="1352236"/>
          </a:xfrm>
          <a:prstGeom prst="rect">
            <a:avLst/>
          </a:prstGeom>
        </p:spPr>
        <p:txBody>
          <a:bodyPr anchor="t" rtlCol="false" tIns="0" lIns="0" bIns="0" rIns="0">
            <a:spAutoFit/>
          </a:bodyPr>
          <a:lstStyle/>
          <a:p>
            <a:pPr algn="l">
              <a:lnSpc>
                <a:spcPts val="5184"/>
              </a:lnSpc>
            </a:pPr>
            <a:r>
              <a:rPr lang="en-US" sz="4800" b="true">
                <a:solidFill>
                  <a:srgbClr val="000000"/>
                </a:solidFill>
                <a:latin typeface="Bebas Neue Bold"/>
                <a:ea typeface="Bebas Neue Bold"/>
                <a:cs typeface="Bebas Neue Bold"/>
                <a:sym typeface="Bebas Neue Bold"/>
              </a:rPr>
              <a:t>PORTAFOLIO</a:t>
            </a:r>
          </a:p>
          <a:p>
            <a:pPr algn="l">
              <a:lnSpc>
                <a:spcPts val="5184"/>
              </a:lnSpc>
            </a:pPr>
            <a:r>
              <a:rPr lang="en-US" sz="4800" b="true">
                <a:solidFill>
                  <a:srgbClr val="E62828"/>
                </a:solidFill>
                <a:latin typeface="Bebas Neue Bold"/>
                <a:ea typeface="Bebas Neue Bold"/>
                <a:cs typeface="Bebas Neue Bold"/>
                <a:sym typeface="Bebas Neue Bold"/>
              </a:rPr>
              <a:t>landing page</a:t>
            </a:r>
          </a:p>
        </p:txBody>
      </p:sp>
      <p:sp>
        <p:nvSpPr>
          <p:cNvPr name="TextBox 6" id="6"/>
          <p:cNvSpPr txBox="true"/>
          <p:nvPr/>
        </p:nvSpPr>
        <p:spPr>
          <a:xfrm rot="0">
            <a:off x="1058443" y="4407340"/>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BOSS - MEMO</a:t>
            </a:r>
          </a:p>
        </p:txBody>
      </p:sp>
      <p:sp>
        <p:nvSpPr>
          <p:cNvPr name="TextBox 7" id="7"/>
          <p:cNvSpPr txBox="true"/>
          <p:nvPr/>
        </p:nvSpPr>
        <p:spPr>
          <a:xfrm rot="0">
            <a:off x="1058442" y="5315916"/>
            <a:ext cx="4103594" cy="887582"/>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Landing page para promoción firma de autográfos. Pantallas de escritorio y móviles.</a:t>
            </a:r>
          </a:p>
        </p:txBody>
      </p:sp>
      <p:grpSp>
        <p:nvGrpSpPr>
          <p:cNvPr name="Group 8" id="8"/>
          <p:cNvGrpSpPr/>
          <p:nvPr/>
        </p:nvGrpSpPr>
        <p:grpSpPr>
          <a:xfrm rot="0">
            <a:off x="16349662" y="9258300"/>
            <a:ext cx="1147360" cy="523877"/>
            <a:chOff x="0" y="0"/>
            <a:chExt cx="1529814" cy="698502"/>
          </a:xfrm>
        </p:grpSpPr>
        <p:sp>
          <p:nvSpPr>
            <p:cNvPr name="Freeform 9" id="9"/>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0" id="10"/>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1" id="11"/>
          <p:cNvSpPr/>
          <p:nvPr/>
        </p:nvSpPr>
        <p:spPr>
          <a:xfrm>
            <a:off x="1028700" y="503697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4127"/>
            <a:ext cx="18288000" cy="3352872"/>
            <a:chOff x="0" y="0"/>
            <a:chExt cx="24384000" cy="4470496"/>
          </a:xfrm>
        </p:grpSpPr>
        <p:sp>
          <p:nvSpPr>
            <p:cNvPr name="Freeform 3" id="3"/>
            <p:cNvSpPr/>
            <p:nvPr/>
          </p:nvSpPr>
          <p:spPr>
            <a:xfrm flipH="false" flipV="false" rot="0">
              <a:off x="0" y="0"/>
              <a:ext cx="24384000" cy="4470527"/>
            </a:xfrm>
            <a:custGeom>
              <a:avLst/>
              <a:gdLst/>
              <a:ahLst/>
              <a:cxnLst/>
              <a:rect r="r" b="b" t="t" l="l"/>
              <a:pathLst>
                <a:path h="4470527" w="24384000">
                  <a:moveTo>
                    <a:pt x="0" y="0"/>
                  </a:moveTo>
                  <a:lnTo>
                    <a:pt x="24384000" y="0"/>
                  </a:lnTo>
                  <a:lnTo>
                    <a:pt x="24384000" y="4470527"/>
                  </a:lnTo>
                  <a:lnTo>
                    <a:pt x="0" y="4470527"/>
                  </a:lnTo>
                  <a:close/>
                </a:path>
              </a:pathLst>
            </a:custGeom>
            <a:solidFill>
              <a:srgbClr val="000000">
                <a:alpha val="784"/>
              </a:srgbClr>
            </a:solidFill>
          </p:spPr>
        </p:sp>
      </p:grpSp>
      <p:sp>
        <p:nvSpPr>
          <p:cNvPr name="Freeform 4" id="4"/>
          <p:cNvSpPr/>
          <p:nvPr/>
        </p:nvSpPr>
        <p:spPr>
          <a:xfrm flipH="false" flipV="false" rot="0">
            <a:off x="-19050" y="2541361"/>
            <a:ext cx="18171376" cy="5066179"/>
          </a:xfrm>
          <a:custGeom>
            <a:avLst/>
            <a:gdLst/>
            <a:ahLst/>
            <a:cxnLst/>
            <a:rect r="r" b="b" t="t" l="l"/>
            <a:pathLst>
              <a:path h="5066179" w="18171376">
                <a:moveTo>
                  <a:pt x="0" y="0"/>
                </a:moveTo>
                <a:lnTo>
                  <a:pt x="18171376" y="0"/>
                </a:lnTo>
                <a:lnTo>
                  <a:pt x="18171376" y="5066180"/>
                </a:lnTo>
                <a:lnTo>
                  <a:pt x="0" y="5066180"/>
                </a:lnTo>
                <a:lnTo>
                  <a:pt x="0" y="0"/>
                </a:lnTo>
                <a:close/>
              </a:path>
            </a:pathLst>
          </a:custGeom>
          <a:blipFill>
            <a:blip r:embed="rId2"/>
            <a:stretch>
              <a:fillRect l="0" t="0" r="0" b="0"/>
            </a:stretch>
          </a:blipFill>
        </p:spPr>
      </p:sp>
      <p:sp>
        <p:nvSpPr>
          <p:cNvPr name="TextBox 5" id="5"/>
          <p:cNvSpPr txBox="true"/>
          <p:nvPr/>
        </p:nvSpPr>
        <p:spPr>
          <a:xfrm rot="0">
            <a:off x="9147396" y="967819"/>
            <a:ext cx="4704367"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ferrari</a:t>
            </a:r>
          </a:p>
        </p:txBody>
      </p:sp>
      <p:sp>
        <p:nvSpPr>
          <p:cNvPr name="TextBox 6" id="6"/>
          <p:cNvSpPr txBox="true"/>
          <p:nvPr/>
        </p:nvSpPr>
        <p:spPr>
          <a:xfrm rot="0">
            <a:off x="9147394" y="1876395"/>
            <a:ext cx="7863303"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Landing page para promoción firma de autográfos. Pantallas de escritorio y móviles.</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9144000" y="1597452"/>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4127"/>
            <a:ext cx="18288000" cy="3352872"/>
            <a:chOff x="0" y="0"/>
            <a:chExt cx="24384000" cy="4470496"/>
          </a:xfrm>
        </p:grpSpPr>
        <p:sp>
          <p:nvSpPr>
            <p:cNvPr name="Freeform 3" id="3"/>
            <p:cNvSpPr/>
            <p:nvPr/>
          </p:nvSpPr>
          <p:spPr>
            <a:xfrm flipH="false" flipV="false" rot="0">
              <a:off x="0" y="0"/>
              <a:ext cx="24384000" cy="4470527"/>
            </a:xfrm>
            <a:custGeom>
              <a:avLst/>
              <a:gdLst/>
              <a:ahLst/>
              <a:cxnLst/>
              <a:rect r="r" b="b" t="t" l="l"/>
              <a:pathLst>
                <a:path h="4470527" w="24384000">
                  <a:moveTo>
                    <a:pt x="0" y="0"/>
                  </a:moveTo>
                  <a:lnTo>
                    <a:pt x="24384000" y="0"/>
                  </a:lnTo>
                  <a:lnTo>
                    <a:pt x="24384000" y="4470527"/>
                  </a:lnTo>
                  <a:lnTo>
                    <a:pt x="0" y="4470527"/>
                  </a:lnTo>
                  <a:close/>
                </a:path>
              </a:pathLst>
            </a:custGeom>
            <a:solidFill>
              <a:srgbClr val="000000">
                <a:alpha val="784"/>
              </a:srgbClr>
            </a:solidFill>
          </p:spPr>
        </p:sp>
      </p:grpSp>
      <p:sp>
        <p:nvSpPr>
          <p:cNvPr name="Freeform 4" id="4"/>
          <p:cNvSpPr/>
          <p:nvPr/>
        </p:nvSpPr>
        <p:spPr>
          <a:xfrm flipH="false" flipV="false" rot="0">
            <a:off x="5064456" y="2262009"/>
            <a:ext cx="12956688" cy="5980806"/>
          </a:xfrm>
          <a:custGeom>
            <a:avLst/>
            <a:gdLst/>
            <a:ahLst/>
            <a:cxnLst/>
            <a:rect r="r" b="b" t="t" l="l"/>
            <a:pathLst>
              <a:path h="5980806" w="12956688">
                <a:moveTo>
                  <a:pt x="0" y="0"/>
                </a:moveTo>
                <a:lnTo>
                  <a:pt x="12956688" y="0"/>
                </a:lnTo>
                <a:lnTo>
                  <a:pt x="12956688" y="5980806"/>
                </a:lnTo>
                <a:lnTo>
                  <a:pt x="0" y="5980806"/>
                </a:lnTo>
                <a:lnTo>
                  <a:pt x="0" y="0"/>
                </a:lnTo>
                <a:close/>
              </a:path>
            </a:pathLst>
          </a:custGeom>
          <a:blipFill>
            <a:blip r:embed="rId2"/>
            <a:stretch>
              <a:fillRect l="0" t="0" r="0" b="0"/>
            </a:stretch>
          </a:blipFill>
        </p:spPr>
      </p:sp>
      <p:sp>
        <p:nvSpPr>
          <p:cNvPr name="TextBox 5" id="5"/>
          <p:cNvSpPr txBox="true"/>
          <p:nvPr/>
        </p:nvSpPr>
        <p:spPr>
          <a:xfrm rot="0">
            <a:off x="1010188" y="1933689"/>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3T-learning</a:t>
            </a:r>
          </a:p>
        </p:txBody>
      </p:sp>
      <p:sp>
        <p:nvSpPr>
          <p:cNvPr name="TextBox 6" id="6"/>
          <p:cNvSpPr txBox="true"/>
          <p:nvPr/>
        </p:nvSpPr>
        <p:spPr>
          <a:xfrm rot="0">
            <a:off x="1010187" y="2842264"/>
            <a:ext cx="4103593"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Sitio para emrpesa de servicios, pantallas de escritorio y móviles.</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1000662" y="2563322"/>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4127"/>
            <a:ext cx="18288000" cy="3352872"/>
            <a:chOff x="0" y="0"/>
            <a:chExt cx="24384000" cy="4470496"/>
          </a:xfrm>
        </p:grpSpPr>
        <p:sp>
          <p:nvSpPr>
            <p:cNvPr name="Freeform 3" id="3"/>
            <p:cNvSpPr/>
            <p:nvPr/>
          </p:nvSpPr>
          <p:spPr>
            <a:xfrm flipH="false" flipV="false" rot="0">
              <a:off x="0" y="0"/>
              <a:ext cx="24384000" cy="4470527"/>
            </a:xfrm>
            <a:custGeom>
              <a:avLst/>
              <a:gdLst/>
              <a:ahLst/>
              <a:cxnLst/>
              <a:rect r="r" b="b" t="t" l="l"/>
              <a:pathLst>
                <a:path h="4470527" w="24384000">
                  <a:moveTo>
                    <a:pt x="0" y="0"/>
                  </a:moveTo>
                  <a:lnTo>
                    <a:pt x="24384000" y="0"/>
                  </a:lnTo>
                  <a:lnTo>
                    <a:pt x="24384000" y="4470527"/>
                  </a:lnTo>
                  <a:lnTo>
                    <a:pt x="0" y="4470527"/>
                  </a:lnTo>
                  <a:close/>
                </a:path>
              </a:pathLst>
            </a:custGeom>
            <a:solidFill>
              <a:srgbClr val="000000">
                <a:alpha val="784"/>
              </a:srgbClr>
            </a:solidFill>
          </p:spPr>
        </p:sp>
      </p:grpSp>
      <p:sp>
        <p:nvSpPr>
          <p:cNvPr name="Freeform 4" id="4"/>
          <p:cNvSpPr/>
          <p:nvPr/>
        </p:nvSpPr>
        <p:spPr>
          <a:xfrm flipH="false" flipV="false" rot="0">
            <a:off x="-19050" y="2160744"/>
            <a:ext cx="13189718" cy="6056718"/>
          </a:xfrm>
          <a:custGeom>
            <a:avLst/>
            <a:gdLst/>
            <a:ahLst/>
            <a:cxnLst/>
            <a:rect r="r" b="b" t="t" l="l"/>
            <a:pathLst>
              <a:path h="6056718" w="13189718">
                <a:moveTo>
                  <a:pt x="0" y="0"/>
                </a:moveTo>
                <a:lnTo>
                  <a:pt x="13189718" y="0"/>
                </a:lnTo>
                <a:lnTo>
                  <a:pt x="13189718" y="6056718"/>
                </a:lnTo>
                <a:lnTo>
                  <a:pt x="0" y="6056718"/>
                </a:lnTo>
                <a:lnTo>
                  <a:pt x="0" y="0"/>
                </a:lnTo>
                <a:close/>
              </a:path>
            </a:pathLst>
          </a:custGeom>
          <a:blipFill>
            <a:blip r:embed="rId2"/>
            <a:stretch>
              <a:fillRect l="0" t="0" r="0" b="0"/>
            </a:stretch>
          </a:blipFill>
        </p:spPr>
      </p:sp>
      <p:sp>
        <p:nvSpPr>
          <p:cNvPr name="TextBox 5" id="5"/>
          <p:cNvSpPr txBox="true"/>
          <p:nvPr/>
        </p:nvSpPr>
        <p:spPr>
          <a:xfrm rot="0">
            <a:off x="13292868" y="1410900"/>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Abierto mexicano de tennis</a:t>
            </a:r>
          </a:p>
        </p:txBody>
      </p:sp>
      <p:sp>
        <p:nvSpPr>
          <p:cNvPr name="TextBox 6" id="6"/>
          <p:cNvSpPr txBox="true"/>
          <p:nvPr/>
        </p:nvSpPr>
        <p:spPr>
          <a:xfrm rot="0">
            <a:off x="13292866" y="2319475"/>
            <a:ext cx="4103593" cy="1164581"/>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Landing page para promoción para el AMT, Abierto Mexicano de Tenis. Pantallas de escritorio y móviles. Registro de usuarios para participar en la promción.</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13292866" y="204053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4127"/>
            <a:ext cx="18288000" cy="3352872"/>
            <a:chOff x="0" y="0"/>
            <a:chExt cx="24384000" cy="4470496"/>
          </a:xfrm>
        </p:grpSpPr>
        <p:sp>
          <p:nvSpPr>
            <p:cNvPr name="Freeform 3" id="3"/>
            <p:cNvSpPr/>
            <p:nvPr/>
          </p:nvSpPr>
          <p:spPr>
            <a:xfrm flipH="false" flipV="false" rot="0">
              <a:off x="0" y="0"/>
              <a:ext cx="24384000" cy="4470527"/>
            </a:xfrm>
            <a:custGeom>
              <a:avLst/>
              <a:gdLst/>
              <a:ahLst/>
              <a:cxnLst/>
              <a:rect r="r" b="b" t="t" l="l"/>
              <a:pathLst>
                <a:path h="4470527" w="24384000">
                  <a:moveTo>
                    <a:pt x="0" y="0"/>
                  </a:moveTo>
                  <a:lnTo>
                    <a:pt x="24384000" y="0"/>
                  </a:lnTo>
                  <a:lnTo>
                    <a:pt x="24384000" y="4470527"/>
                  </a:lnTo>
                  <a:lnTo>
                    <a:pt x="0" y="4470527"/>
                  </a:lnTo>
                  <a:close/>
                </a:path>
              </a:pathLst>
            </a:custGeom>
            <a:solidFill>
              <a:srgbClr val="000000">
                <a:alpha val="784"/>
              </a:srgbClr>
            </a:solidFill>
          </p:spPr>
        </p:sp>
      </p:grpSp>
      <p:sp>
        <p:nvSpPr>
          <p:cNvPr name="Freeform 4" id="4"/>
          <p:cNvSpPr/>
          <p:nvPr/>
        </p:nvSpPr>
        <p:spPr>
          <a:xfrm flipH="false" flipV="false" rot="0">
            <a:off x="-82771" y="2286802"/>
            <a:ext cx="18118312" cy="6580570"/>
          </a:xfrm>
          <a:custGeom>
            <a:avLst/>
            <a:gdLst/>
            <a:ahLst/>
            <a:cxnLst/>
            <a:rect r="r" b="b" t="t" l="l"/>
            <a:pathLst>
              <a:path h="6580570" w="18118312">
                <a:moveTo>
                  <a:pt x="0" y="0"/>
                </a:moveTo>
                <a:lnTo>
                  <a:pt x="18118312" y="0"/>
                </a:lnTo>
                <a:lnTo>
                  <a:pt x="18118312" y="6580571"/>
                </a:lnTo>
                <a:lnTo>
                  <a:pt x="0" y="6580571"/>
                </a:lnTo>
                <a:lnTo>
                  <a:pt x="0" y="0"/>
                </a:lnTo>
                <a:close/>
              </a:path>
            </a:pathLst>
          </a:custGeom>
          <a:blipFill>
            <a:blip r:embed="rId3"/>
            <a:stretch>
              <a:fillRect l="0" t="0" r="0" b="0"/>
            </a:stretch>
          </a:blipFill>
        </p:spPr>
      </p:sp>
      <p:sp>
        <p:nvSpPr>
          <p:cNvPr name="TextBox 5" id="5"/>
          <p:cNvSpPr txBox="true"/>
          <p:nvPr/>
        </p:nvSpPr>
        <p:spPr>
          <a:xfrm rot="0">
            <a:off x="9136130" y="735042"/>
            <a:ext cx="4704368" cy="601058"/>
          </a:xfrm>
          <a:prstGeom prst="rect">
            <a:avLst/>
          </a:prstGeom>
        </p:spPr>
        <p:txBody>
          <a:bodyPr anchor="t" rtlCol="false" tIns="0" lIns="0" bIns="0" rIns="0">
            <a:spAutoFit/>
          </a:bodyPr>
          <a:lstStyle/>
          <a:p>
            <a:pPr algn="just">
              <a:lnSpc>
                <a:spcPts val="4320"/>
              </a:lnSpc>
            </a:pPr>
            <a:r>
              <a:rPr lang="en-US" sz="3600">
                <a:solidFill>
                  <a:srgbClr val="000000"/>
                </a:solidFill>
                <a:latin typeface="Bebas Neue"/>
                <a:ea typeface="Bebas Neue"/>
                <a:cs typeface="Bebas Neue"/>
                <a:sym typeface="Bebas Neue"/>
              </a:rPr>
              <a:t>honda</a:t>
            </a:r>
          </a:p>
        </p:txBody>
      </p:sp>
      <p:sp>
        <p:nvSpPr>
          <p:cNvPr name="TextBox 6" id="6"/>
          <p:cNvSpPr txBox="true"/>
          <p:nvPr/>
        </p:nvSpPr>
        <p:spPr>
          <a:xfrm rot="0">
            <a:off x="9136128" y="1643617"/>
            <a:ext cx="7786656" cy="610583"/>
          </a:xfrm>
          <a:prstGeom prst="rect">
            <a:avLst/>
          </a:prstGeom>
        </p:spPr>
        <p:txBody>
          <a:bodyPr anchor="t" rtlCol="false" tIns="0" lIns="0" bIns="0" rIns="0">
            <a:spAutoFit/>
          </a:bodyPr>
          <a:lstStyle/>
          <a:p>
            <a:pPr algn="just">
              <a:lnSpc>
                <a:spcPts val="2160"/>
              </a:lnSpc>
            </a:pPr>
            <a:r>
              <a:rPr lang="en-US" sz="1800">
                <a:solidFill>
                  <a:srgbClr val="000000">
                    <a:alpha val="60000"/>
                  </a:srgbClr>
                </a:solidFill>
                <a:latin typeface="Source Sans Pro"/>
                <a:ea typeface="Source Sans Pro"/>
                <a:cs typeface="Source Sans Pro"/>
                <a:sym typeface="Source Sans Pro"/>
              </a:rPr>
              <a:t>Landing page para camapaña de captación de prospectos. Pantallas de escritorio y móviles.</a:t>
            </a:r>
          </a:p>
        </p:txBody>
      </p:sp>
      <p:grpSp>
        <p:nvGrpSpPr>
          <p:cNvPr name="Group 7" id="7"/>
          <p:cNvGrpSpPr/>
          <p:nvPr/>
        </p:nvGrpSpPr>
        <p:grpSpPr>
          <a:xfrm rot="0">
            <a:off x="16349662" y="9258300"/>
            <a:ext cx="1147360" cy="523877"/>
            <a:chOff x="0" y="0"/>
            <a:chExt cx="1529814" cy="698502"/>
          </a:xfrm>
        </p:grpSpPr>
        <p:sp>
          <p:nvSpPr>
            <p:cNvPr name="Freeform 8" id="8"/>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4">
                <a:extLst>
                  <a:ext uri="{96DAC541-7B7A-43D3-8B79-37D633B846F1}">
                    <asvg:svgBlip xmlns:asvg="http://schemas.microsoft.com/office/drawing/2016/SVG/main" r:embed="rId5"/>
                  </a:ext>
                </a:extLst>
              </a:blip>
              <a:stretch>
                <a:fillRect l="0" t="-724" r="0" b="-724"/>
              </a:stretch>
            </a:blipFill>
          </p:spPr>
        </p:sp>
        <p:sp>
          <p:nvSpPr>
            <p:cNvPr name="AutoShape 9" id="9"/>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10" id="10"/>
          <p:cNvSpPr/>
          <p:nvPr/>
        </p:nvSpPr>
        <p:spPr>
          <a:xfrm>
            <a:off x="9136128" y="1364674"/>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Una persona sosteniendo una laptop  Descripción generada automáticamente"/>
          <p:cNvSpPr/>
          <p:nvPr/>
        </p:nvSpPr>
        <p:spPr>
          <a:xfrm flipH="false" flipV="false" rot="0">
            <a:off x="0" y="-19050"/>
            <a:ext cx="18288000" cy="6524368"/>
          </a:xfrm>
          <a:custGeom>
            <a:avLst/>
            <a:gdLst/>
            <a:ahLst/>
            <a:cxnLst/>
            <a:rect r="r" b="b" t="t" l="l"/>
            <a:pathLst>
              <a:path h="6524368" w="18288000">
                <a:moveTo>
                  <a:pt x="0" y="0"/>
                </a:moveTo>
                <a:lnTo>
                  <a:pt x="18288000" y="0"/>
                </a:lnTo>
                <a:lnTo>
                  <a:pt x="18288000" y="6524368"/>
                </a:lnTo>
                <a:lnTo>
                  <a:pt x="0" y="6524368"/>
                </a:lnTo>
                <a:lnTo>
                  <a:pt x="0" y="0"/>
                </a:lnTo>
                <a:close/>
              </a:path>
            </a:pathLst>
          </a:custGeom>
          <a:blipFill>
            <a:blip r:embed="rId3"/>
            <a:stretch>
              <a:fillRect l="0" t="0" r="0" b="-149"/>
            </a:stretch>
          </a:blipFill>
        </p:spPr>
      </p:sp>
      <p:grpSp>
        <p:nvGrpSpPr>
          <p:cNvPr name="Group 3" id="3"/>
          <p:cNvGrpSpPr/>
          <p:nvPr/>
        </p:nvGrpSpPr>
        <p:grpSpPr>
          <a:xfrm rot="0">
            <a:off x="0" y="-51760"/>
            <a:ext cx="18288000" cy="6636544"/>
            <a:chOff x="0" y="0"/>
            <a:chExt cx="24384000" cy="8848726"/>
          </a:xfrm>
        </p:grpSpPr>
        <p:sp>
          <p:nvSpPr>
            <p:cNvPr name="Freeform 4" id="4"/>
            <p:cNvSpPr/>
            <p:nvPr/>
          </p:nvSpPr>
          <p:spPr>
            <a:xfrm flipH="false" flipV="false" rot="0">
              <a:off x="0" y="0"/>
              <a:ext cx="24384000" cy="8848725"/>
            </a:xfrm>
            <a:custGeom>
              <a:avLst/>
              <a:gdLst/>
              <a:ahLst/>
              <a:cxnLst/>
              <a:rect r="r" b="b" t="t" l="l"/>
              <a:pathLst>
                <a:path h="8848725" w="24384000">
                  <a:moveTo>
                    <a:pt x="0" y="0"/>
                  </a:moveTo>
                  <a:lnTo>
                    <a:pt x="24384000" y="0"/>
                  </a:lnTo>
                  <a:lnTo>
                    <a:pt x="24384000" y="8848725"/>
                  </a:lnTo>
                  <a:lnTo>
                    <a:pt x="0" y="8848725"/>
                  </a:lnTo>
                  <a:close/>
                </a:path>
              </a:pathLst>
            </a:custGeom>
            <a:solidFill>
              <a:srgbClr val="000000">
                <a:alpha val="56078"/>
              </a:srgbClr>
            </a:solidFill>
          </p:spPr>
        </p:sp>
      </p:grpSp>
      <p:grpSp>
        <p:nvGrpSpPr>
          <p:cNvPr name="Group 5" id="5"/>
          <p:cNvGrpSpPr/>
          <p:nvPr/>
        </p:nvGrpSpPr>
        <p:grpSpPr>
          <a:xfrm rot="0">
            <a:off x="1948767" y="569120"/>
            <a:ext cx="1722216" cy="369093"/>
            <a:chOff x="0" y="0"/>
            <a:chExt cx="2296288" cy="492124"/>
          </a:xfrm>
        </p:grpSpPr>
        <p:sp>
          <p:nvSpPr>
            <p:cNvPr name="Freeform 6" id="6"/>
            <p:cNvSpPr/>
            <p:nvPr/>
          </p:nvSpPr>
          <p:spPr>
            <a:xfrm flipH="false" flipV="false" rot="0">
              <a:off x="0" y="0"/>
              <a:ext cx="2296287" cy="492125"/>
            </a:xfrm>
            <a:custGeom>
              <a:avLst/>
              <a:gdLst/>
              <a:ahLst/>
              <a:cxnLst/>
              <a:rect r="r" b="b" t="t" l="l"/>
              <a:pathLst>
                <a:path h="492125" w="2296287">
                  <a:moveTo>
                    <a:pt x="0" y="0"/>
                  </a:moveTo>
                  <a:lnTo>
                    <a:pt x="2296287" y="0"/>
                  </a:lnTo>
                  <a:lnTo>
                    <a:pt x="2296287" y="492125"/>
                  </a:lnTo>
                  <a:lnTo>
                    <a:pt x="0" y="492125"/>
                  </a:lnTo>
                  <a:close/>
                </a:path>
              </a:pathLst>
            </a:custGeom>
            <a:solidFill>
              <a:srgbClr val="E62828"/>
            </a:solidFill>
          </p:spPr>
        </p:sp>
        <p:sp>
          <p:nvSpPr>
            <p:cNvPr name="TextBox 7" id="7"/>
            <p:cNvSpPr txBox="true"/>
            <p:nvPr/>
          </p:nvSpPr>
          <p:spPr>
            <a:xfrm>
              <a:off x="0" y="-19050"/>
              <a:ext cx="2296288"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portafolio</a:t>
              </a:r>
            </a:p>
          </p:txBody>
        </p:sp>
      </p:grpSp>
      <p:sp>
        <p:nvSpPr>
          <p:cNvPr name="Freeform 8" id="8"/>
          <p:cNvSpPr/>
          <p:nvPr/>
        </p:nvSpPr>
        <p:spPr>
          <a:xfrm flipH="false" flipV="false" rot="0">
            <a:off x="2809875" y="4461504"/>
            <a:ext cx="3174207" cy="5569743"/>
          </a:xfrm>
          <a:custGeom>
            <a:avLst/>
            <a:gdLst/>
            <a:ahLst/>
            <a:cxnLst/>
            <a:rect r="r" b="b" t="t" l="l"/>
            <a:pathLst>
              <a:path h="5569743" w="3174207">
                <a:moveTo>
                  <a:pt x="0" y="0"/>
                </a:moveTo>
                <a:lnTo>
                  <a:pt x="3174207" y="0"/>
                </a:lnTo>
                <a:lnTo>
                  <a:pt x="3174207" y="5569743"/>
                </a:lnTo>
                <a:lnTo>
                  <a:pt x="0" y="5569743"/>
                </a:lnTo>
                <a:lnTo>
                  <a:pt x="0" y="0"/>
                </a:lnTo>
                <a:close/>
              </a:path>
            </a:pathLst>
          </a:custGeom>
          <a:blipFill>
            <a:blip r:embed="rId4"/>
            <a:stretch>
              <a:fillRect l="0" t="0" r="-15" b="0"/>
            </a:stretch>
          </a:blipFill>
        </p:spPr>
      </p:sp>
      <p:sp>
        <p:nvSpPr>
          <p:cNvPr name="Freeform 9" id="9"/>
          <p:cNvSpPr/>
          <p:nvPr/>
        </p:nvSpPr>
        <p:spPr>
          <a:xfrm flipH="false" flipV="false" rot="0">
            <a:off x="7603332" y="4461506"/>
            <a:ext cx="3174206" cy="5569743"/>
          </a:xfrm>
          <a:custGeom>
            <a:avLst/>
            <a:gdLst/>
            <a:ahLst/>
            <a:cxnLst/>
            <a:rect r="r" b="b" t="t" l="l"/>
            <a:pathLst>
              <a:path h="5569743" w="3174206">
                <a:moveTo>
                  <a:pt x="0" y="0"/>
                </a:moveTo>
                <a:lnTo>
                  <a:pt x="3174206" y="0"/>
                </a:lnTo>
                <a:lnTo>
                  <a:pt x="3174206" y="5569742"/>
                </a:lnTo>
                <a:lnTo>
                  <a:pt x="0" y="5569742"/>
                </a:lnTo>
                <a:lnTo>
                  <a:pt x="0" y="0"/>
                </a:lnTo>
                <a:close/>
              </a:path>
            </a:pathLst>
          </a:custGeom>
          <a:blipFill>
            <a:blip r:embed="rId4"/>
            <a:stretch>
              <a:fillRect l="0" t="0" r="-15" b="0"/>
            </a:stretch>
          </a:blipFill>
        </p:spPr>
      </p:sp>
      <p:sp>
        <p:nvSpPr>
          <p:cNvPr name="Freeform 10" id="10"/>
          <p:cNvSpPr/>
          <p:nvPr/>
        </p:nvSpPr>
        <p:spPr>
          <a:xfrm flipH="false" flipV="false" rot="0">
            <a:off x="12363450" y="4461504"/>
            <a:ext cx="3171825" cy="5569743"/>
          </a:xfrm>
          <a:custGeom>
            <a:avLst/>
            <a:gdLst/>
            <a:ahLst/>
            <a:cxnLst/>
            <a:rect r="r" b="b" t="t" l="l"/>
            <a:pathLst>
              <a:path h="5569743" w="3171825">
                <a:moveTo>
                  <a:pt x="0" y="0"/>
                </a:moveTo>
                <a:lnTo>
                  <a:pt x="3171825" y="0"/>
                </a:lnTo>
                <a:lnTo>
                  <a:pt x="3171825" y="5569743"/>
                </a:lnTo>
                <a:lnTo>
                  <a:pt x="0" y="5569743"/>
                </a:lnTo>
                <a:lnTo>
                  <a:pt x="0" y="0"/>
                </a:lnTo>
                <a:close/>
              </a:path>
            </a:pathLst>
          </a:custGeom>
          <a:blipFill>
            <a:blip r:embed="rId4"/>
            <a:stretch>
              <a:fillRect l="0" t="0" r="-90" b="0"/>
            </a:stretch>
          </a:blipFill>
        </p:spPr>
      </p:sp>
      <p:sp>
        <p:nvSpPr>
          <p:cNvPr name="Freeform 11" id="11"/>
          <p:cNvSpPr/>
          <p:nvPr/>
        </p:nvSpPr>
        <p:spPr>
          <a:xfrm flipH="false" flipV="false" rot="0">
            <a:off x="8046244" y="5103532"/>
            <a:ext cx="2195512" cy="3843338"/>
          </a:xfrm>
          <a:custGeom>
            <a:avLst/>
            <a:gdLst/>
            <a:ahLst/>
            <a:cxnLst/>
            <a:rect r="r" b="b" t="t" l="l"/>
            <a:pathLst>
              <a:path h="3843338" w="2195512">
                <a:moveTo>
                  <a:pt x="0" y="0"/>
                </a:moveTo>
                <a:lnTo>
                  <a:pt x="2195513" y="0"/>
                </a:lnTo>
                <a:lnTo>
                  <a:pt x="2195513" y="3843338"/>
                </a:lnTo>
                <a:lnTo>
                  <a:pt x="0" y="3843338"/>
                </a:lnTo>
                <a:lnTo>
                  <a:pt x="0" y="0"/>
                </a:lnTo>
                <a:close/>
              </a:path>
            </a:pathLst>
          </a:custGeom>
          <a:blipFill>
            <a:blip r:embed="rId5"/>
            <a:stretch>
              <a:fillRect l="0" t="-11789" r="0" b="-11789"/>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1422" r="0" b="1422"/>
          <a:stretch>
            <a:fillRect/>
          </a:stretch>
        </p:blipFill>
        <p:spPr>
          <a:xfrm flipH="false" flipV="false" rot="0">
            <a:off x="3263442" y="5103062"/>
            <a:ext cx="2196015" cy="3792956"/>
          </a:xfrm>
          <a:prstGeom prst="rect">
            <a:avLst/>
          </a:prstGeom>
        </p:spPr>
      </p:pic>
      <p:pic>
        <p:nvPicPr>
          <p:cNvPr name="Picture 13" id="13">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652" r="0" b="652"/>
          <a:stretch>
            <a:fillRect/>
          </a:stretch>
        </p:blipFill>
        <p:spPr>
          <a:xfrm flipH="false" flipV="false" rot="0">
            <a:off x="12828546" y="5072984"/>
            <a:ext cx="2196015" cy="3853114"/>
          </a:xfrm>
          <a:prstGeom prst="rect">
            <a:avLst/>
          </a:prstGeom>
        </p:spPr>
      </p:pic>
      <p:sp>
        <p:nvSpPr>
          <p:cNvPr name="TextBox 14" id="14"/>
          <p:cNvSpPr txBox="true"/>
          <p:nvPr/>
        </p:nvSpPr>
        <p:spPr>
          <a:xfrm rot="0">
            <a:off x="4728912" y="1038007"/>
            <a:ext cx="8838200" cy="1976377"/>
          </a:xfrm>
          <a:prstGeom prst="rect">
            <a:avLst/>
          </a:prstGeom>
        </p:spPr>
        <p:txBody>
          <a:bodyPr anchor="t" rtlCol="false" tIns="0" lIns="0" bIns="0" rIns="0">
            <a:spAutoFit/>
          </a:bodyPr>
          <a:lstStyle/>
          <a:p>
            <a:pPr algn="ctr">
              <a:lnSpc>
                <a:spcPts val="5184"/>
              </a:lnSpc>
            </a:pPr>
            <a:r>
              <a:rPr lang="en-US" sz="4800">
                <a:solidFill>
                  <a:srgbClr val="FFFFFF"/>
                </a:solidFill>
                <a:latin typeface="Bebas Neue"/>
                <a:ea typeface="Bebas Neue"/>
                <a:cs typeface="Bebas Neue"/>
                <a:sym typeface="Bebas Neue"/>
              </a:rPr>
              <a:t>Activos para</a:t>
            </a:r>
          </a:p>
          <a:p>
            <a:pPr algn="ctr">
              <a:lnSpc>
                <a:spcPts val="5184"/>
              </a:lnSpc>
            </a:pPr>
            <a:r>
              <a:rPr lang="en-US" sz="4800">
                <a:solidFill>
                  <a:srgbClr val="E62828"/>
                </a:solidFill>
                <a:latin typeface="Bebas Neue"/>
                <a:ea typeface="Bebas Neue"/>
                <a:cs typeface="Bebas Neue"/>
                <a:sym typeface="Bebas Neue"/>
              </a:rPr>
              <a:t>redes sociales</a:t>
            </a:r>
          </a:p>
        </p:txBody>
      </p:sp>
      <p:sp>
        <p:nvSpPr>
          <p:cNvPr name="Freeform 15" id="15"/>
          <p:cNvSpPr/>
          <p:nvPr/>
        </p:nvSpPr>
        <p:spPr>
          <a:xfrm flipH="false" flipV="false" rot="0">
            <a:off x="8052694" y="5859930"/>
            <a:ext cx="2189062" cy="2189063"/>
          </a:xfrm>
          <a:custGeom>
            <a:avLst/>
            <a:gdLst/>
            <a:ahLst/>
            <a:cxnLst/>
            <a:rect r="r" b="b" t="t" l="l"/>
            <a:pathLst>
              <a:path h="2189063" w="2189062">
                <a:moveTo>
                  <a:pt x="0" y="0"/>
                </a:moveTo>
                <a:lnTo>
                  <a:pt x="2189063" y="0"/>
                </a:lnTo>
                <a:lnTo>
                  <a:pt x="2189063" y="2189063"/>
                </a:lnTo>
                <a:lnTo>
                  <a:pt x="0" y="2189063"/>
                </a:lnTo>
                <a:lnTo>
                  <a:pt x="0" y="0"/>
                </a:lnTo>
                <a:close/>
              </a:path>
            </a:pathLst>
          </a:custGeom>
          <a:blipFill>
            <a:blip r:embed="rId12"/>
            <a:stretch>
              <a:fillRect l="0" t="0" r="0" b="0"/>
            </a:stretch>
          </a:blipFill>
        </p:spPr>
      </p:sp>
      <p:grpSp>
        <p:nvGrpSpPr>
          <p:cNvPr name="Group 16" id="16"/>
          <p:cNvGrpSpPr/>
          <p:nvPr/>
        </p:nvGrpSpPr>
        <p:grpSpPr>
          <a:xfrm rot="0">
            <a:off x="16349662" y="9258300"/>
            <a:ext cx="1147360" cy="523877"/>
            <a:chOff x="0" y="0"/>
            <a:chExt cx="1529814" cy="698502"/>
          </a:xfrm>
        </p:grpSpPr>
        <p:sp>
          <p:nvSpPr>
            <p:cNvPr name="Freeform 17" id="17"/>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3">
                <a:extLst>
                  <a:ext uri="{96DAC541-7B7A-43D3-8B79-37D633B846F1}">
                    <asvg:svgBlip xmlns:asvg="http://schemas.microsoft.com/office/drawing/2016/SVG/main" r:embed="rId14"/>
                  </a:ext>
                </a:extLst>
              </a:blip>
              <a:stretch>
                <a:fillRect l="0" t="-724" r="0" b="-724"/>
              </a:stretch>
            </a:blipFill>
          </p:spPr>
        </p:sp>
        <p:sp>
          <p:nvSpPr>
            <p:cNvPr name="AutoShape 18" id="18"/>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timing>
    <p:tnLst>
      <p:par>
        <p:cTn dur="indefinite" restart="never" nodeType="tmRoot">
          <p:childTnLst>
            <p:video>
              <p:cMediaNode vol="50000">
                <p:cTn fill="hold" display="false">
                  <p:stCondLst>
                    <p:cond delay="indefinite"/>
                  </p:stCondLst>
                </p:cTn>
                <p:tgtEl>
                  <p:spTgt spid="12"/>
                </p:tgtEl>
              </p:cMediaNode>
            </p:video>
            <p:video>
              <p:cMediaNode vol="50000">
                <p:cTn fill="hold" display="false">
                  <p:stCondLst>
                    <p:cond delay="indefinite"/>
                  </p:stCondLst>
                </p:cTn>
                <p:tgtEl>
                  <p:spTgt spid="13"/>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55413" y="6952326"/>
            <a:ext cx="2783306" cy="2783306"/>
          </a:xfrm>
          <a:custGeom>
            <a:avLst/>
            <a:gdLst/>
            <a:ahLst/>
            <a:cxnLst/>
            <a:rect r="r" b="b" t="t" l="l"/>
            <a:pathLst>
              <a:path h="2783306" w="2783306">
                <a:moveTo>
                  <a:pt x="0" y="0"/>
                </a:moveTo>
                <a:lnTo>
                  <a:pt x="2783305" y="0"/>
                </a:lnTo>
                <a:lnTo>
                  <a:pt x="2783305" y="2783306"/>
                </a:lnTo>
                <a:lnTo>
                  <a:pt x="0" y="2783306"/>
                </a:lnTo>
                <a:lnTo>
                  <a:pt x="0" y="0"/>
                </a:lnTo>
                <a:close/>
              </a:path>
            </a:pathLst>
          </a:custGeom>
          <a:blipFill>
            <a:blip r:embed="rId2"/>
            <a:stretch>
              <a:fillRect l="0" t="0" r="0" b="0"/>
            </a:stretch>
          </a:blipFill>
        </p:spPr>
      </p:sp>
      <p:grpSp>
        <p:nvGrpSpPr>
          <p:cNvPr name="Group 3" id="3"/>
          <p:cNvGrpSpPr/>
          <p:nvPr/>
        </p:nvGrpSpPr>
        <p:grpSpPr>
          <a:xfrm rot="0">
            <a:off x="7555707" y="6953250"/>
            <a:ext cx="2783680" cy="2838450"/>
            <a:chOff x="0" y="0"/>
            <a:chExt cx="3711574" cy="3784600"/>
          </a:xfrm>
        </p:grpSpPr>
        <p:sp>
          <p:nvSpPr>
            <p:cNvPr name="Freeform 4" id="4"/>
            <p:cNvSpPr/>
            <p:nvPr/>
          </p:nvSpPr>
          <p:spPr>
            <a:xfrm flipH="false" flipV="false" rot="0">
              <a:off x="0" y="0"/>
              <a:ext cx="3711575" cy="3784600"/>
            </a:xfrm>
            <a:custGeom>
              <a:avLst/>
              <a:gdLst/>
              <a:ahLst/>
              <a:cxnLst/>
              <a:rect r="r" b="b" t="t" l="l"/>
              <a:pathLst>
                <a:path h="3784600" w="3711575">
                  <a:moveTo>
                    <a:pt x="0" y="0"/>
                  </a:moveTo>
                  <a:lnTo>
                    <a:pt x="3711575" y="0"/>
                  </a:lnTo>
                  <a:lnTo>
                    <a:pt x="3711575" y="3784600"/>
                  </a:lnTo>
                  <a:lnTo>
                    <a:pt x="0" y="3784600"/>
                  </a:lnTo>
                  <a:close/>
                </a:path>
              </a:pathLst>
            </a:custGeom>
            <a:solidFill>
              <a:srgbClr val="E62828">
                <a:alpha val="56078"/>
              </a:srgbClr>
            </a:solidFill>
          </p:spPr>
        </p:sp>
      </p:grpSp>
      <p:sp>
        <p:nvSpPr>
          <p:cNvPr name="TextBox 5" id="5"/>
          <p:cNvSpPr txBox="true"/>
          <p:nvPr/>
        </p:nvSpPr>
        <p:spPr>
          <a:xfrm rot="0">
            <a:off x="733434" y="4616974"/>
            <a:ext cx="3947902" cy="1703070"/>
          </a:xfrm>
          <a:prstGeom prst="rect">
            <a:avLst/>
          </a:prstGeom>
        </p:spPr>
        <p:txBody>
          <a:bodyPr anchor="t" rtlCol="false" tIns="0" lIns="0" bIns="0" rIns="0">
            <a:spAutoFit/>
          </a:bodyPr>
          <a:lstStyle/>
          <a:p>
            <a:pPr algn="l">
              <a:lnSpc>
                <a:spcPts val="6480"/>
              </a:lnSpc>
            </a:pPr>
            <a:r>
              <a:rPr lang="en-US" sz="7200">
                <a:solidFill>
                  <a:srgbClr val="CE2026"/>
                </a:solidFill>
                <a:latin typeface="Bebas Neue"/>
                <a:ea typeface="Bebas Neue"/>
                <a:cs typeface="Bebas Neue"/>
                <a:sym typeface="Bebas Neue"/>
              </a:rPr>
              <a:t>¿intentamos</a:t>
            </a:r>
            <a:r>
              <a:rPr lang="en-US" sz="7200">
                <a:solidFill>
                  <a:srgbClr val="FF0000"/>
                </a:solidFill>
                <a:latin typeface="Bebas Neue"/>
                <a:ea typeface="Bebas Neue"/>
                <a:cs typeface="Bebas Neue"/>
                <a:sym typeface="Bebas Neue"/>
              </a:rPr>
              <a:t> </a:t>
            </a:r>
            <a:r>
              <a:rPr lang="en-US" sz="7200">
                <a:solidFill>
                  <a:srgbClr val="000000"/>
                </a:solidFill>
                <a:latin typeface="Bebas Neue"/>
                <a:ea typeface="Bebas Neue"/>
                <a:cs typeface="Bebas Neue"/>
                <a:sym typeface="Bebas Neue"/>
              </a:rPr>
              <a:t>algo?</a:t>
            </a:r>
          </a:p>
        </p:txBody>
      </p:sp>
      <p:grpSp>
        <p:nvGrpSpPr>
          <p:cNvPr name="Group 6" id="6"/>
          <p:cNvGrpSpPr/>
          <p:nvPr/>
        </p:nvGrpSpPr>
        <p:grpSpPr>
          <a:xfrm rot="0">
            <a:off x="790952" y="770542"/>
            <a:ext cx="1502570" cy="369331"/>
            <a:chOff x="0" y="0"/>
            <a:chExt cx="2003426" cy="492442"/>
          </a:xfrm>
        </p:grpSpPr>
        <p:sp>
          <p:nvSpPr>
            <p:cNvPr name="Freeform 7" id="7"/>
            <p:cNvSpPr/>
            <p:nvPr/>
          </p:nvSpPr>
          <p:spPr>
            <a:xfrm flipH="false" flipV="false" rot="0">
              <a:off x="0" y="0"/>
              <a:ext cx="2003425" cy="492379"/>
            </a:xfrm>
            <a:custGeom>
              <a:avLst/>
              <a:gdLst/>
              <a:ahLst/>
              <a:cxnLst/>
              <a:rect r="r" b="b" t="t" l="l"/>
              <a:pathLst>
                <a:path h="492379" w="2003425">
                  <a:moveTo>
                    <a:pt x="0" y="0"/>
                  </a:moveTo>
                  <a:lnTo>
                    <a:pt x="2003425" y="0"/>
                  </a:lnTo>
                  <a:lnTo>
                    <a:pt x="2003425" y="492379"/>
                  </a:lnTo>
                  <a:lnTo>
                    <a:pt x="0" y="492379"/>
                  </a:lnTo>
                  <a:close/>
                </a:path>
              </a:pathLst>
            </a:custGeom>
            <a:solidFill>
              <a:srgbClr val="E62828"/>
            </a:solidFill>
          </p:spPr>
        </p:sp>
        <p:sp>
          <p:nvSpPr>
            <p:cNvPr name="TextBox 8" id="8"/>
            <p:cNvSpPr txBox="true"/>
            <p:nvPr/>
          </p:nvSpPr>
          <p:spPr>
            <a:xfrm>
              <a:off x="0" y="-19050"/>
              <a:ext cx="2003426"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CONTACTO</a:t>
              </a:r>
            </a:p>
          </p:txBody>
        </p:sp>
      </p:grpSp>
      <p:sp>
        <p:nvSpPr>
          <p:cNvPr name="TextBox 9" id="9"/>
          <p:cNvSpPr txBox="true"/>
          <p:nvPr/>
        </p:nvSpPr>
        <p:spPr>
          <a:xfrm rot="0">
            <a:off x="805725" y="7657135"/>
            <a:ext cx="3072357" cy="949167"/>
          </a:xfrm>
          <a:prstGeom prst="rect">
            <a:avLst/>
          </a:prstGeom>
        </p:spPr>
        <p:txBody>
          <a:bodyPr anchor="t" rtlCol="false" tIns="0" lIns="0" bIns="0" rIns="0">
            <a:spAutoFit/>
          </a:bodyPr>
          <a:lstStyle/>
          <a:p>
            <a:pPr algn="l">
              <a:lnSpc>
                <a:spcPts val="5040"/>
              </a:lnSpc>
            </a:pPr>
            <a:r>
              <a:rPr lang="en-US" sz="6000">
                <a:solidFill>
                  <a:srgbClr val="CE2026"/>
                </a:solidFill>
                <a:latin typeface="Bebas Neue"/>
                <a:ea typeface="Bebas Neue"/>
                <a:cs typeface="Bebas Neue"/>
                <a:sym typeface="Bebas Neue"/>
              </a:rPr>
              <a:t>joaquín</a:t>
            </a:r>
          </a:p>
          <a:p>
            <a:pPr algn="l">
              <a:lnSpc>
                <a:spcPts val="5040"/>
              </a:lnSpc>
            </a:pPr>
            <a:r>
              <a:rPr lang="en-US" sz="6000">
                <a:solidFill>
                  <a:srgbClr val="CE2026"/>
                </a:solidFill>
                <a:latin typeface="Bebas Neue"/>
                <a:ea typeface="Bebas Neue"/>
                <a:cs typeface="Bebas Neue"/>
                <a:sym typeface="Bebas Neue"/>
              </a:rPr>
              <a:t>ferguson</a:t>
            </a:r>
          </a:p>
        </p:txBody>
      </p:sp>
      <p:sp>
        <p:nvSpPr>
          <p:cNvPr name="TextBox 10" id="10"/>
          <p:cNvSpPr txBox="true"/>
          <p:nvPr/>
        </p:nvSpPr>
        <p:spPr>
          <a:xfrm rot="0">
            <a:off x="806203" y="8855541"/>
            <a:ext cx="3744156" cy="764656"/>
          </a:xfrm>
          <a:prstGeom prst="rect">
            <a:avLst/>
          </a:prstGeom>
        </p:spPr>
        <p:txBody>
          <a:bodyPr anchor="t" rtlCol="false" tIns="0" lIns="0" bIns="0" rIns="0">
            <a:spAutoFit/>
          </a:bodyPr>
          <a:lstStyle/>
          <a:p>
            <a:pPr algn="l">
              <a:lnSpc>
                <a:spcPts val="1889"/>
              </a:lnSpc>
            </a:pPr>
            <a:r>
              <a:rPr lang="en-US" sz="1575">
                <a:solidFill>
                  <a:srgbClr val="000000">
                    <a:alpha val="49804"/>
                  </a:srgbClr>
                </a:solidFill>
                <a:latin typeface="Source Sans Pro"/>
                <a:ea typeface="Source Sans Pro"/>
                <a:cs typeface="Source Sans Pro"/>
                <a:sym typeface="Source Sans Pro"/>
              </a:rPr>
              <a:t>DIRECTOR DE PROYECTOS</a:t>
            </a:r>
          </a:p>
          <a:p>
            <a:pPr algn="l">
              <a:lnSpc>
                <a:spcPts val="1889"/>
              </a:lnSpc>
            </a:pPr>
            <a:r>
              <a:rPr lang="en-US" sz="1575" u="sng">
                <a:solidFill>
                  <a:srgbClr val="C00000">
                    <a:alpha val="49804"/>
                  </a:srgbClr>
                </a:solidFill>
                <a:latin typeface="Source Sans Pro"/>
                <a:ea typeface="Source Sans Pro"/>
                <a:cs typeface="Source Sans Pro"/>
                <a:sym typeface="Source Sans Pro"/>
                <a:hlinkClick r:id="rId3" tooltip="mailto:eferguson@webmarketingservices.com.mx"/>
              </a:rPr>
              <a:t>eferguson@webmarketingservices.com.mx</a:t>
            </a:r>
          </a:p>
          <a:p>
            <a:pPr algn="l">
              <a:lnSpc>
                <a:spcPts val="1889"/>
              </a:lnSpc>
            </a:pPr>
            <a:r>
              <a:rPr lang="en-US" sz="1575">
                <a:solidFill>
                  <a:srgbClr val="000000">
                    <a:alpha val="49804"/>
                  </a:srgbClr>
                </a:solidFill>
                <a:latin typeface="Source Sans Pro"/>
                <a:ea typeface="Source Sans Pro"/>
                <a:cs typeface="Source Sans Pro"/>
                <a:sym typeface="Source Sans Pro"/>
              </a:rPr>
              <a:t>C + (52) 55 84 54 21 23</a:t>
            </a:r>
          </a:p>
        </p:txBody>
      </p:sp>
      <p:sp>
        <p:nvSpPr>
          <p:cNvPr name="TextBox 11" id="11"/>
          <p:cNvSpPr txBox="true"/>
          <p:nvPr/>
        </p:nvSpPr>
        <p:spPr>
          <a:xfrm rot="0">
            <a:off x="11346466" y="2252881"/>
            <a:ext cx="3684270" cy="520542"/>
          </a:xfrm>
          <a:prstGeom prst="rect">
            <a:avLst/>
          </a:prstGeom>
        </p:spPr>
        <p:txBody>
          <a:bodyPr anchor="t" rtlCol="false" tIns="0" lIns="0" bIns="0" rIns="0">
            <a:spAutoFit/>
          </a:bodyPr>
          <a:lstStyle/>
          <a:p>
            <a:pPr algn="l">
              <a:lnSpc>
                <a:spcPts val="3024"/>
              </a:lnSpc>
            </a:pPr>
            <a:r>
              <a:rPr lang="en-US" sz="3600">
                <a:solidFill>
                  <a:srgbClr val="000000"/>
                </a:solidFill>
                <a:latin typeface="Bebas Neue"/>
                <a:ea typeface="Bebas Neue"/>
                <a:cs typeface="Bebas Neue"/>
                <a:sym typeface="Bebas Neue"/>
              </a:rPr>
              <a:t>Leonardo HERRERA</a:t>
            </a:r>
          </a:p>
        </p:txBody>
      </p:sp>
      <p:sp>
        <p:nvSpPr>
          <p:cNvPr name="TextBox 12" id="12"/>
          <p:cNvSpPr txBox="true"/>
          <p:nvPr/>
        </p:nvSpPr>
        <p:spPr>
          <a:xfrm rot="0">
            <a:off x="11345578" y="2975424"/>
            <a:ext cx="3856396" cy="764656"/>
          </a:xfrm>
          <a:prstGeom prst="rect">
            <a:avLst/>
          </a:prstGeom>
        </p:spPr>
        <p:txBody>
          <a:bodyPr anchor="t" rtlCol="false" tIns="0" lIns="0" bIns="0" rIns="0">
            <a:spAutoFit/>
          </a:bodyPr>
          <a:lstStyle/>
          <a:p>
            <a:pPr algn="l">
              <a:lnSpc>
                <a:spcPts val="1889"/>
              </a:lnSpc>
            </a:pPr>
            <a:r>
              <a:rPr lang="en-US" sz="1575">
                <a:solidFill>
                  <a:srgbClr val="000000">
                    <a:alpha val="49804"/>
                  </a:srgbClr>
                </a:solidFill>
                <a:latin typeface="Source Sans Pro"/>
                <a:ea typeface="Source Sans Pro"/>
                <a:cs typeface="Source Sans Pro"/>
                <a:sym typeface="Source Sans Pro"/>
              </a:rPr>
              <a:t>DIRECCIÓN CREATIVA</a:t>
            </a:r>
          </a:p>
          <a:p>
            <a:pPr algn="l">
              <a:lnSpc>
                <a:spcPts val="1889"/>
              </a:lnSpc>
            </a:pPr>
            <a:r>
              <a:rPr lang="en-US" sz="1575" u="sng">
                <a:solidFill>
                  <a:srgbClr val="C00000">
                    <a:alpha val="49804"/>
                  </a:srgbClr>
                </a:solidFill>
                <a:latin typeface="Source Sans Pro"/>
                <a:ea typeface="Source Sans Pro"/>
                <a:cs typeface="Source Sans Pro"/>
                <a:sym typeface="Source Sans Pro"/>
                <a:hlinkClick r:id="rId4" tooltip="mailto:martha@webmarketingservices.com.mx"/>
              </a:rPr>
              <a:t>leo@webmarketingservices.com.mx</a:t>
            </a:r>
          </a:p>
          <a:p>
            <a:pPr algn="l">
              <a:lnSpc>
                <a:spcPts val="1889"/>
              </a:lnSpc>
            </a:pPr>
            <a:r>
              <a:rPr lang="en-US" sz="1575">
                <a:solidFill>
                  <a:srgbClr val="000000">
                    <a:alpha val="49804"/>
                  </a:srgbClr>
                </a:solidFill>
                <a:latin typeface="Source Sans Pro"/>
                <a:ea typeface="Source Sans Pro"/>
                <a:cs typeface="Source Sans Pro"/>
                <a:sym typeface="Source Sans Pro"/>
              </a:rPr>
              <a:t>C + (52) 55 91 98 36 18</a:t>
            </a:r>
          </a:p>
        </p:txBody>
      </p:sp>
      <p:sp>
        <p:nvSpPr>
          <p:cNvPr name="TextBox 13" id="13"/>
          <p:cNvSpPr txBox="true"/>
          <p:nvPr/>
        </p:nvSpPr>
        <p:spPr>
          <a:xfrm rot="0">
            <a:off x="13705429" y="4702512"/>
            <a:ext cx="3686652" cy="622935"/>
          </a:xfrm>
          <a:prstGeom prst="rect">
            <a:avLst/>
          </a:prstGeom>
        </p:spPr>
        <p:txBody>
          <a:bodyPr anchor="t" rtlCol="false" tIns="0" lIns="0" bIns="0" rIns="0">
            <a:spAutoFit/>
          </a:bodyPr>
          <a:lstStyle/>
          <a:p>
            <a:pPr algn="l">
              <a:lnSpc>
                <a:spcPts val="3024"/>
              </a:lnSpc>
            </a:pPr>
            <a:r>
              <a:rPr lang="en-US" sz="3600">
                <a:solidFill>
                  <a:srgbClr val="000000"/>
                </a:solidFill>
                <a:latin typeface="Bebas Neue"/>
                <a:ea typeface="Bebas Neue"/>
                <a:cs typeface="Bebas Neue"/>
                <a:sym typeface="Bebas Neue"/>
              </a:rPr>
              <a:t>WEB MARKETING SERVICES</a:t>
            </a:r>
          </a:p>
        </p:txBody>
      </p:sp>
      <p:sp>
        <p:nvSpPr>
          <p:cNvPr name="TextBox 14" id="14"/>
          <p:cNvSpPr txBox="true"/>
          <p:nvPr/>
        </p:nvSpPr>
        <p:spPr>
          <a:xfrm rot="0">
            <a:off x="13705905" y="5425920"/>
            <a:ext cx="3436501" cy="1249404"/>
          </a:xfrm>
          <a:prstGeom prst="rect">
            <a:avLst/>
          </a:prstGeom>
        </p:spPr>
        <p:txBody>
          <a:bodyPr anchor="t" rtlCol="false" tIns="0" lIns="0" bIns="0" rIns="0">
            <a:spAutoFit/>
          </a:bodyPr>
          <a:lstStyle/>
          <a:p>
            <a:pPr algn="l">
              <a:lnSpc>
                <a:spcPts val="1889"/>
              </a:lnSpc>
            </a:pPr>
            <a:r>
              <a:rPr lang="en-US" sz="1575">
                <a:solidFill>
                  <a:srgbClr val="000000">
                    <a:alpha val="49804"/>
                  </a:srgbClr>
                </a:solidFill>
                <a:latin typeface="Source Sans Pro"/>
                <a:ea typeface="Source Sans Pro"/>
                <a:cs typeface="Source Sans Pro"/>
                <a:sym typeface="Source Sans Pro"/>
              </a:rPr>
              <a:t>webmarketingservices.mx</a:t>
            </a:r>
          </a:p>
          <a:p>
            <a:pPr algn="l">
              <a:lnSpc>
                <a:spcPts val="1889"/>
              </a:lnSpc>
            </a:pPr>
            <a:r>
              <a:rPr lang="en-US" sz="1575">
                <a:solidFill>
                  <a:srgbClr val="000000">
                    <a:alpha val="49804"/>
                  </a:srgbClr>
                </a:solidFill>
                <a:latin typeface="Source Sans Pro"/>
                <a:ea typeface="Source Sans Pro"/>
                <a:cs typeface="Source Sans Pro"/>
                <a:sym typeface="Source Sans Pro"/>
              </a:rPr>
              <a:t>Vía Magna 6, Bosque de Las Palmas</a:t>
            </a:r>
          </a:p>
          <a:p>
            <a:pPr algn="l">
              <a:lnSpc>
                <a:spcPts val="1889"/>
              </a:lnSpc>
            </a:pPr>
            <a:r>
              <a:rPr lang="en-US" sz="1575">
                <a:solidFill>
                  <a:srgbClr val="000000">
                    <a:alpha val="49804"/>
                  </a:srgbClr>
                </a:solidFill>
                <a:latin typeface="Source Sans Pro"/>
                <a:ea typeface="Source Sans Pro"/>
                <a:cs typeface="Source Sans Pro"/>
                <a:sym typeface="Source Sans Pro"/>
              </a:rPr>
              <a:t>Huixquilucan, Estado de Mexico. </a:t>
            </a:r>
          </a:p>
          <a:p>
            <a:pPr algn="l">
              <a:lnSpc>
                <a:spcPts val="1889"/>
              </a:lnSpc>
            </a:pPr>
            <a:r>
              <a:rPr lang="en-US" sz="1575">
                <a:solidFill>
                  <a:srgbClr val="000000">
                    <a:alpha val="49804"/>
                  </a:srgbClr>
                </a:solidFill>
                <a:latin typeface="Source Sans Pro"/>
                <a:ea typeface="Source Sans Pro"/>
                <a:cs typeface="Source Sans Pro"/>
                <a:sym typeface="Source Sans Pro"/>
              </a:rPr>
              <a:t>52787</a:t>
            </a:r>
          </a:p>
          <a:p>
            <a:pPr algn="l">
              <a:lnSpc>
                <a:spcPts val="1889"/>
              </a:lnSpc>
            </a:pPr>
            <a:r>
              <a:rPr lang="en-US" sz="1575">
                <a:solidFill>
                  <a:srgbClr val="000000">
                    <a:alpha val="49804"/>
                  </a:srgbClr>
                </a:solidFill>
                <a:latin typeface="Source Sans Pro"/>
                <a:ea typeface="Source Sans Pro"/>
                <a:cs typeface="Source Sans Pro"/>
                <a:sym typeface="Source Sans Pro"/>
              </a:rPr>
              <a:t>México</a:t>
            </a:r>
          </a:p>
        </p:txBody>
      </p:sp>
      <p:sp>
        <p:nvSpPr>
          <p:cNvPr name="TextBox 15" id="15"/>
          <p:cNvSpPr txBox="true"/>
          <p:nvPr/>
        </p:nvSpPr>
        <p:spPr>
          <a:xfrm rot="5400000">
            <a:off x="15377875" y="4708162"/>
            <a:ext cx="4103370" cy="527775"/>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CONTACTO     CONTACTO    CONTACTO </a:t>
            </a:r>
          </a:p>
        </p:txBody>
      </p:sp>
      <p:sp>
        <p:nvSpPr>
          <p:cNvPr name="Freeform 16" id="16"/>
          <p:cNvSpPr/>
          <p:nvPr/>
        </p:nvSpPr>
        <p:spPr>
          <a:xfrm flipH="false" flipV="false" rot="0">
            <a:off x="10338718" y="4169020"/>
            <a:ext cx="2783305" cy="2783305"/>
          </a:xfrm>
          <a:custGeom>
            <a:avLst/>
            <a:gdLst/>
            <a:ahLst/>
            <a:cxnLst/>
            <a:rect r="r" b="b" t="t" l="l"/>
            <a:pathLst>
              <a:path h="2783305" w="2783305">
                <a:moveTo>
                  <a:pt x="0" y="0"/>
                </a:moveTo>
                <a:lnTo>
                  <a:pt x="2783306" y="0"/>
                </a:lnTo>
                <a:lnTo>
                  <a:pt x="2783306" y="2783306"/>
                </a:lnTo>
                <a:lnTo>
                  <a:pt x="0" y="2783306"/>
                </a:lnTo>
                <a:lnTo>
                  <a:pt x="0" y="0"/>
                </a:lnTo>
                <a:close/>
              </a:path>
            </a:pathLst>
          </a:custGeom>
          <a:blipFill>
            <a:blip r:embed="rId5"/>
            <a:stretch>
              <a:fillRect l="0" t="0" r="0" b="0"/>
            </a:stretch>
          </a:blipFill>
        </p:spPr>
      </p:sp>
      <p:sp>
        <p:nvSpPr>
          <p:cNvPr name="Freeform 17" id="17"/>
          <p:cNvSpPr/>
          <p:nvPr/>
        </p:nvSpPr>
        <p:spPr>
          <a:xfrm flipH="false" flipV="false" rot="0">
            <a:off x="5182827" y="1796434"/>
            <a:ext cx="5155892" cy="5155892"/>
          </a:xfrm>
          <a:custGeom>
            <a:avLst/>
            <a:gdLst/>
            <a:ahLst/>
            <a:cxnLst/>
            <a:rect r="r" b="b" t="t" l="l"/>
            <a:pathLst>
              <a:path h="5155892" w="5155892">
                <a:moveTo>
                  <a:pt x="0" y="0"/>
                </a:moveTo>
                <a:lnTo>
                  <a:pt x="5155891" y="0"/>
                </a:lnTo>
                <a:lnTo>
                  <a:pt x="5155891" y="5155892"/>
                </a:lnTo>
                <a:lnTo>
                  <a:pt x="0" y="5155892"/>
                </a:lnTo>
                <a:lnTo>
                  <a:pt x="0" y="0"/>
                </a:lnTo>
                <a:close/>
              </a:path>
            </a:pathLst>
          </a:custGeom>
          <a:blipFill>
            <a:blip r:embed="rId6"/>
            <a:stretch>
              <a:fillRect l="0" t="0" r="0" b="0"/>
            </a:stretch>
          </a:blipFill>
        </p:spPr>
      </p:sp>
      <p:grpSp>
        <p:nvGrpSpPr>
          <p:cNvPr name="Group 18" id="18"/>
          <p:cNvGrpSpPr/>
          <p:nvPr/>
        </p:nvGrpSpPr>
        <p:grpSpPr>
          <a:xfrm rot="0">
            <a:off x="5181411" y="1796434"/>
            <a:ext cx="5156264" cy="5142246"/>
            <a:chOff x="0" y="0"/>
            <a:chExt cx="6875018" cy="6856328"/>
          </a:xfrm>
        </p:grpSpPr>
        <p:sp>
          <p:nvSpPr>
            <p:cNvPr name="Freeform 19" id="19"/>
            <p:cNvSpPr/>
            <p:nvPr/>
          </p:nvSpPr>
          <p:spPr>
            <a:xfrm flipH="false" flipV="false" rot="0">
              <a:off x="0" y="0"/>
              <a:ext cx="6875018" cy="6856349"/>
            </a:xfrm>
            <a:custGeom>
              <a:avLst/>
              <a:gdLst/>
              <a:ahLst/>
              <a:cxnLst/>
              <a:rect r="r" b="b" t="t" l="l"/>
              <a:pathLst>
                <a:path h="6856349" w="6875018">
                  <a:moveTo>
                    <a:pt x="0" y="0"/>
                  </a:moveTo>
                  <a:lnTo>
                    <a:pt x="6875018" y="0"/>
                  </a:lnTo>
                  <a:lnTo>
                    <a:pt x="6875018" y="6856349"/>
                  </a:lnTo>
                  <a:lnTo>
                    <a:pt x="0" y="6856349"/>
                  </a:lnTo>
                  <a:close/>
                </a:path>
              </a:pathLst>
            </a:custGeom>
            <a:solidFill>
              <a:srgbClr val="000000">
                <a:alpha val="63922"/>
              </a:srgbClr>
            </a:solidFill>
          </p:spPr>
        </p:sp>
      </p:grpSp>
      <p:grpSp>
        <p:nvGrpSpPr>
          <p:cNvPr name="Group 20" id="20"/>
          <p:cNvGrpSpPr/>
          <p:nvPr/>
        </p:nvGrpSpPr>
        <p:grpSpPr>
          <a:xfrm rot="0">
            <a:off x="5731734" y="3631972"/>
            <a:ext cx="2783680" cy="2790129"/>
            <a:chOff x="0" y="0"/>
            <a:chExt cx="3711574" cy="3720172"/>
          </a:xfrm>
        </p:grpSpPr>
        <p:sp>
          <p:nvSpPr>
            <p:cNvPr name="Freeform 21" id="21"/>
            <p:cNvSpPr/>
            <p:nvPr/>
          </p:nvSpPr>
          <p:spPr>
            <a:xfrm flipH="false" flipV="false" rot="0">
              <a:off x="0" y="0"/>
              <a:ext cx="3711575" cy="3720211"/>
            </a:xfrm>
            <a:custGeom>
              <a:avLst/>
              <a:gdLst/>
              <a:ahLst/>
              <a:cxnLst/>
              <a:rect r="r" b="b" t="t" l="l"/>
              <a:pathLst>
                <a:path h="3720211" w="3711575">
                  <a:moveTo>
                    <a:pt x="0" y="0"/>
                  </a:moveTo>
                  <a:lnTo>
                    <a:pt x="3711575" y="0"/>
                  </a:lnTo>
                  <a:lnTo>
                    <a:pt x="3711575" y="3720211"/>
                  </a:lnTo>
                  <a:lnTo>
                    <a:pt x="0" y="3720211"/>
                  </a:lnTo>
                  <a:close/>
                </a:path>
              </a:pathLst>
            </a:custGeom>
            <a:solidFill>
              <a:srgbClr val="000000">
                <a:alpha val="25098"/>
              </a:srgbClr>
            </a:solidFill>
          </p:spPr>
        </p:sp>
      </p:grpSp>
      <p:grpSp>
        <p:nvGrpSpPr>
          <p:cNvPr name="Group 22" id="22"/>
          <p:cNvGrpSpPr/>
          <p:nvPr/>
        </p:nvGrpSpPr>
        <p:grpSpPr>
          <a:xfrm rot="0">
            <a:off x="16349662" y="9258300"/>
            <a:ext cx="1147360" cy="523877"/>
            <a:chOff x="0" y="0"/>
            <a:chExt cx="1529814" cy="698502"/>
          </a:xfrm>
        </p:grpSpPr>
        <p:sp>
          <p:nvSpPr>
            <p:cNvPr name="Freeform 23" id="23"/>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7">
                <a:extLst>
                  <a:ext uri="{96DAC541-7B7A-43D3-8B79-37D633B846F1}">
                    <asvg:svgBlip xmlns:asvg="http://schemas.microsoft.com/office/drawing/2016/SVG/main" r:embed="rId8"/>
                  </a:ext>
                </a:extLst>
              </a:blip>
              <a:stretch>
                <a:fillRect l="0" t="-724" r="0" b="-724"/>
              </a:stretch>
            </a:blipFill>
          </p:spPr>
        </p:sp>
        <p:sp>
          <p:nvSpPr>
            <p:cNvPr name="AutoShape 24" id="24"/>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25" id="25"/>
          <p:cNvSpPr/>
          <p:nvPr/>
        </p:nvSpPr>
        <p:spPr>
          <a:xfrm>
            <a:off x="733434" y="6393526"/>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 y="0"/>
            <a:ext cx="3949482" cy="10287000"/>
          </a:xfrm>
          <a:custGeom>
            <a:avLst/>
            <a:gdLst/>
            <a:ahLst/>
            <a:cxnLst/>
            <a:rect r="r" b="b" t="t" l="l"/>
            <a:pathLst>
              <a:path h="10287000" w="3949482">
                <a:moveTo>
                  <a:pt x="0" y="0"/>
                </a:moveTo>
                <a:lnTo>
                  <a:pt x="3949483" y="0"/>
                </a:lnTo>
                <a:lnTo>
                  <a:pt x="3949483" y="10287000"/>
                </a:lnTo>
                <a:lnTo>
                  <a:pt x="0" y="10287000"/>
                </a:lnTo>
                <a:lnTo>
                  <a:pt x="0" y="0"/>
                </a:lnTo>
                <a:close/>
              </a:path>
            </a:pathLst>
          </a:custGeom>
          <a:blipFill>
            <a:blip r:embed="rId3"/>
            <a:stretch>
              <a:fillRect l="0" t="0" r="0" b="-87"/>
            </a:stretch>
          </a:blipFill>
        </p:spPr>
      </p:sp>
      <p:grpSp>
        <p:nvGrpSpPr>
          <p:cNvPr name="Group 3" id="3"/>
          <p:cNvGrpSpPr/>
          <p:nvPr/>
        </p:nvGrpSpPr>
        <p:grpSpPr>
          <a:xfrm rot="0">
            <a:off x="-6991" y="0"/>
            <a:ext cx="3956475" cy="10287000"/>
            <a:chOff x="0" y="0"/>
            <a:chExt cx="5275300" cy="13716000"/>
          </a:xfrm>
        </p:grpSpPr>
        <p:sp>
          <p:nvSpPr>
            <p:cNvPr name="Freeform 4" id="4"/>
            <p:cNvSpPr/>
            <p:nvPr/>
          </p:nvSpPr>
          <p:spPr>
            <a:xfrm flipH="false" flipV="false" rot="0">
              <a:off x="0" y="0"/>
              <a:ext cx="5275326" cy="13716000"/>
            </a:xfrm>
            <a:custGeom>
              <a:avLst/>
              <a:gdLst/>
              <a:ahLst/>
              <a:cxnLst/>
              <a:rect r="r" b="b" t="t" l="l"/>
              <a:pathLst>
                <a:path h="13716000" w="5275326">
                  <a:moveTo>
                    <a:pt x="0" y="0"/>
                  </a:moveTo>
                  <a:lnTo>
                    <a:pt x="5275326" y="0"/>
                  </a:lnTo>
                  <a:lnTo>
                    <a:pt x="5275326" y="13716000"/>
                  </a:lnTo>
                  <a:lnTo>
                    <a:pt x="0" y="13716000"/>
                  </a:lnTo>
                  <a:close/>
                </a:path>
              </a:pathLst>
            </a:custGeom>
            <a:solidFill>
              <a:srgbClr val="000000">
                <a:alpha val="56078"/>
              </a:srgbClr>
            </a:solidFill>
          </p:spPr>
        </p:sp>
      </p:grpSp>
      <p:grpSp>
        <p:nvGrpSpPr>
          <p:cNvPr name="Group 5" id="5"/>
          <p:cNvGrpSpPr/>
          <p:nvPr/>
        </p:nvGrpSpPr>
        <p:grpSpPr>
          <a:xfrm rot="0">
            <a:off x="757588" y="539442"/>
            <a:ext cx="1526004" cy="369093"/>
            <a:chOff x="0" y="0"/>
            <a:chExt cx="2034672" cy="492124"/>
          </a:xfrm>
        </p:grpSpPr>
        <p:sp>
          <p:nvSpPr>
            <p:cNvPr name="Freeform 6" id="6"/>
            <p:cNvSpPr/>
            <p:nvPr/>
          </p:nvSpPr>
          <p:spPr>
            <a:xfrm flipH="false" flipV="false" rot="0">
              <a:off x="0" y="0"/>
              <a:ext cx="2034667" cy="492125"/>
            </a:xfrm>
            <a:custGeom>
              <a:avLst/>
              <a:gdLst/>
              <a:ahLst/>
              <a:cxnLst/>
              <a:rect r="r" b="b" t="t" l="l"/>
              <a:pathLst>
                <a:path h="492125" w="2034667">
                  <a:moveTo>
                    <a:pt x="0" y="0"/>
                  </a:moveTo>
                  <a:lnTo>
                    <a:pt x="2034667" y="0"/>
                  </a:lnTo>
                  <a:lnTo>
                    <a:pt x="2034667" y="492125"/>
                  </a:lnTo>
                  <a:lnTo>
                    <a:pt x="0" y="492125"/>
                  </a:lnTo>
                  <a:close/>
                </a:path>
              </a:pathLst>
            </a:custGeom>
            <a:solidFill>
              <a:srgbClr val="E62828"/>
            </a:solidFill>
          </p:spPr>
        </p:sp>
        <p:sp>
          <p:nvSpPr>
            <p:cNvPr name="TextBox 7" id="7"/>
            <p:cNvSpPr txBox="true"/>
            <p:nvPr/>
          </p:nvSpPr>
          <p:spPr>
            <a:xfrm>
              <a:off x="0" y="-19050"/>
              <a:ext cx="2034672"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nosotros</a:t>
              </a:r>
            </a:p>
          </p:txBody>
        </p:sp>
      </p:grpSp>
      <p:grpSp>
        <p:nvGrpSpPr>
          <p:cNvPr name="Group 8" id="8"/>
          <p:cNvGrpSpPr/>
          <p:nvPr/>
        </p:nvGrpSpPr>
        <p:grpSpPr>
          <a:xfrm rot="0">
            <a:off x="16349662" y="9258300"/>
            <a:ext cx="1147360" cy="523877"/>
            <a:chOff x="0" y="0"/>
            <a:chExt cx="1529814" cy="698502"/>
          </a:xfrm>
        </p:grpSpPr>
        <p:sp>
          <p:nvSpPr>
            <p:cNvPr name="Freeform 9" id="9"/>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4">
                <a:extLst>
                  <a:ext uri="{96DAC541-7B7A-43D3-8B79-37D633B846F1}">
                    <asvg:svgBlip xmlns:asvg="http://schemas.microsoft.com/office/drawing/2016/SVG/main" r:embed="rId5"/>
                  </a:ext>
                </a:extLst>
              </a:blip>
              <a:stretch>
                <a:fillRect l="0" t="-724" r="0" b="-724"/>
              </a:stretch>
            </a:blipFill>
          </p:spPr>
        </p:sp>
        <p:sp>
          <p:nvSpPr>
            <p:cNvPr name="AutoShape 10" id="10"/>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Freeform 11" id="11"/>
          <p:cNvSpPr/>
          <p:nvPr/>
        </p:nvSpPr>
        <p:spPr>
          <a:xfrm flipH="false" flipV="false" rot="0">
            <a:off x="4228344" y="458972"/>
            <a:ext cx="4754190" cy="8766727"/>
          </a:xfrm>
          <a:custGeom>
            <a:avLst/>
            <a:gdLst/>
            <a:ahLst/>
            <a:cxnLst/>
            <a:rect r="r" b="b" t="t" l="l"/>
            <a:pathLst>
              <a:path h="8766727" w="4754190">
                <a:moveTo>
                  <a:pt x="0" y="0"/>
                </a:moveTo>
                <a:lnTo>
                  <a:pt x="4754191" y="0"/>
                </a:lnTo>
                <a:lnTo>
                  <a:pt x="4754191" y="8766727"/>
                </a:lnTo>
                <a:lnTo>
                  <a:pt x="0" y="8766727"/>
                </a:lnTo>
                <a:lnTo>
                  <a:pt x="0" y="0"/>
                </a:lnTo>
                <a:close/>
              </a:path>
            </a:pathLst>
          </a:custGeom>
          <a:blipFill>
            <a:blip r:embed="rId6"/>
            <a:stretch>
              <a:fillRect l="0" t="0" r="0" b="0"/>
            </a:stretch>
          </a:blipFill>
        </p:spPr>
      </p:sp>
      <p:sp>
        <p:nvSpPr>
          <p:cNvPr name="Freeform 12" id="12"/>
          <p:cNvSpPr/>
          <p:nvPr/>
        </p:nvSpPr>
        <p:spPr>
          <a:xfrm flipH="false" flipV="false" rot="0">
            <a:off x="8779192" y="458972"/>
            <a:ext cx="4754190" cy="8766727"/>
          </a:xfrm>
          <a:custGeom>
            <a:avLst/>
            <a:gdLst/>
            <a:ahLst/>
            <a:cxnLst/>
            <a:rect r="r" b="b" t="t" l="l"/>
            <a:pathLst>
              <a:path h="8766727" w="4754190">
                <a:moveTo>
                  <a:pt x="0" y="0"/>
                </a:moveTo>
                <a:lnTo>
                  <a:pt x="4754191" y="0"/>
                </a:lnTo>
                <a:lnTo>
                  <a:pt x="4754191" y="8766727"/>
                </a:lnTo>
                <a:lnTo>
                  <a:pt x="0" y="8766727"/>
                </a:lnTo>
                <a:lnTo>
                  <a:pt x="0" y="0"/>
                </a:lnTo>
                <a:close/>
              </a:path>
            </a:pathLst>
          </a:custGeom>
          <a:blipFill>
            <a:blip r:embed="rId6"/>
            <a:stretch>
              <a:fillRect l="0" t="0" r="0" b="0"/>
            </a:stretch>
          </a:blipFill>
        </p:spPr>
      </p:sp>
      <p:sp>
        <p:nvSpPr>
          <p:cNvPr name="Freeform 13" id="13"/>
          <p:cNvSpPr/>
          <p:nvPr/>
        </p:nvSpPr>
        <p:spPr>
          <a:xfrm flipH="false" flipV="false" rot="0">
            <a:off x="13271528" y="458972"/>
            <a:ext cx="4754190" cy="8766727"/>
          </a:xfrm>
          <a:custGeom>
            <a:avLst/>
            <a:gdLst/>
            <a:ahLst/>
            <a:cxnLst/>
            <a:rect r="r" b="b" t="t" l="l"/>
            <a:pathLst>
              <a:path h="8766727" w="4754190">
                <a:moveTo>
                  <a:pt x="0" y="0"/>
                </a:moveTo>
                <a:lnTo>
                  <a:pt x="4754191" y="0"/>
                </a:lnTo>
                <a:lnTo>
                  <a:pt x="4754191" y="8766727"/>
                </a:lnTo>
                <a:lnTo>
                  <a:pt x="0" y="8766727"/>
                </a:lnTo>
                <a:lnTo>
                  <a:pt x="0" y="0"/>
                </a:lnTo>
                <a:close/>
              </a:path>
            </a:pathLst>
          </a:custGeom>
          <a:blipFill>
            <a:blip r:embed="rId6"/>
            <a:stretch>
              <a:fillRect l="0" t="0" r="0" b="0"/>
            </a:stretch>
          </a:blipFill>
        </p:spPr>
      </p:sp>
      <p:grpSp>
        <p:nvGrpSpPr>
          <p:cNvPr name="Group 14" id="14"/>
          <p:cNvGrpSpPr/>
          <p:nvPr/>
        </p:nvGrpSpPr>
        <p:grpSpPr>
          <a:xfrm rot="0">
            <a:off x="4993401" y="1483308"/>
            <a:ext cx="3224077" cy="6273868"/>
            <a:chOff x="0" y="0"/>
            <a:chExt cx="4298769" cy="8365158"/>
          </a:xfrm>
        </p:grpSpPr>
        <p:sp>
          <p:nvSpPr>
            <p:cNvPr name="TextBox 15" id="15"/>
            <p:cNvSpPr txBox="true"/>
            <p:nvPr/>
          </p:nvSpPr>
          <p:spPr>
            <a:xfrm rot="0">
              <a:off x="5509" y="3758869"/>
              <a:ext cx="4287751" cy="657479"/>
            </a:xfrm>
            <a:prstGeom prst="rect">
              <a:avLst/>
            </a:prstGeom>
          </p:spPr>
          <p:txBody>
            <a:bodyPr anchor="t" rtlCol="false" tIns="0" lIns="0" bIns="0" rIns="0">
              <a:spAutoFit/>
            </a:bodyPr>
            <a:lstStyle/>
            <a:p>
              <a:pPr algn="ctr">
                <a:lnSpc>
                  <a:spcPts val="3456"/>
                </a:lnSpc>
              </a:pPr>
              <a:r>
                <a:rPr lang="en-US" sz="3600" b="true">
                  <a:solidFill>
                    <a:srgbClr val="000000"/>
                  </a:solidFill>
                  <a:latin typeface="Bebas Neue Bold"/>
                  <a:ea typeface="Bebas Neue Bold"/>
                  <a:cs typeface="Bebas Neue Bold"/>
                  <a:sym typeface="Bebas Neue Bold"/>
                </a:rPr>
                <a:t>Misión</a:t>
              </a:r>
            </a:p>
          </p:txBody>
        </p:sp>
        <p:sp>
          <p:nvSpPr>
            <p:cNvPr name="TextBox 16" id="16"/>
            <p:cNvSpPr txBox="true"/>
            <p:nvPr/>
          </p:nvSpPr>
          <p:spPr>
            <a:xfrm rot="0">
              <a:off x="0" y="4695095"/>
              <a:ext cx="4298769" cy="3670063"/>
            </a:xfrm>
            <a:prstGeom prst="rect">
              <a:avLst/>
            </a:prstGeom>
          </p:spPr>
          <p:txBody>
            <a:bodyPr anchor="t" rtlCol="false" tIns="0" lIns="0" bIns="0" rIns="0">
              <a:spAutoFit/>
            </a:bodyPr>
            <a:lstStyle/>
            <a:p>
              <a:pPr algn="l">
                <a:lnSpc>
                  <a:spcPts val="2592"/>
                </a:lnSpc>
              </a:pPr>
              <a:r>
                <a:rPr lang="en-US" sz="1800">
                  <a:solidFill>
                    <a:srgbClr val="000000">
                      <a:alpha val="69804"/>
                    </a:srgbClr>
                  </a:solidFill>
                  <a:latin typeface="Source Sans Pro"/>
                  <a:ea typeface="Source Sans Pro"/>
                  <a:cs typeface="Source Sans Pro"/>
                  <a:sym typeface="Source Sans Pro"/>
                </a:rPr>
                <a:t>Ofrecer servicios de marketing digital de alto valor a un costo asequible, que permitan a nuestros clientes el desarrollo de su negocio, reflejado en indicadores de branding y/o en el número de oportunidades de negocio generadas y el incremento en ventas gracias a nuestros esfuerzos.</a:t>
              </a:r>
            </a:p>
          </p:txBody>
        </p:sp>
        <p:sp>
          <p:nvSpPr>
            <p:cNvPr name="TextBox 17" id="17"/>
            <p:cNvSpPr txBox="true"/>
            <p:nvPr/>
          </p:nvSpPr>
          <p:spPr>
            <a:xfrm rot="0">
              <a:off x="1399984" y="209550"/>
              <a:ext cx="1498801" cy="2524242"/>
            </a:xfrm>
            <a:prstGeom prst="rect">
              <a:avLst/>
            </a:prstGeom>
          </p:spPr>
          <p:txBody>
            <a:bodyPr anchor="t" rtlCol="false" tIns="0" lIns="0" bIns="0" rIns="0">
              <a:spAutoFit/>
            </a:bodyPr>
            <a:lstStyle/>
            <a:p>
              <a:pPr algn="ctr">
                <a:lnSpc>
                  <a:spcPts val="9504"/>
                </a:lnSpc>
              </a:pPr>
              <a:r>
                <a:rPr lang="en-US" sz="9900">
                  <a:solidFill>
                    <a:srgbClr val="E62828"/>
                  </a:solidFill>
                  <a:latin typeface="Bebas Neue"/>
                  <a:ea typeface="Bebas Neue"/>
                  <a:cs typeface="Bebas Neue"/>
                  <a:sym typeface="Bebas Neue"/>
                </a:rPr>
                <a:t>M</a:t>
              </a:r>
            </a:p>
          </p:txBody>
        </p:sp>
        <p:sp>
          <p:nvSpPr>
            <p:cNvPr name="AutoShape 18" id="18"/>
            <p:cNvSpPr/>
            <p:nvPr/>
          </p:nvSpPr>
          <p:spPr>
            <a:xfrm>
              <a:off x="1384478" y="2617129"/>
              <a:ext cx="1529814" cy="0"/>
            </a:xfrm>
            <a:prstGeom prst="line">
              <a:avLst/>
            </a:prstGeom>
            <a:ln cap="flat" w="76200">
              <a:solidFill>
                <a:srgbClr val="E62828"/>
              </a:solidFill>
              <a:prstDash val="solid"/>
              <a:headEnd type="none" len="sm" w="sm"/>
              <a:tailEnd type="none" len="sm" w="sm"/>
            </a:ln>
          </p:spPr>
        </p:sp>
      </p:grpSp>
      <p:grpSp>
        <p:nvGrpSpPr>
          <p:cNvPr name="Group 19" id="19"/>
          <p:cNvGrpSpPr/>
          <p:nvPr/>
        </p:nvGrpSpPr>
        <p:grpSpPr>
          <a:xfrm rot="0">
            <a:off x="9515674" y="1483308"/>
            <a:ext cx="3224077" cy="6135812"/>
            <a:chOff x="0" y="0"/>
            <a:chExt cx="4298769" cy="8181083"/>
          </a:xfrm>
        </p:grpSpPr>
        <p:sp>
          <p:nvSpPr>
            <p:cNvPr name="TextBox 20" id="20"/>
            <p:cNvSpPr txBox="true"/>
            <p:nvPr/>
          </p:nvSpPr>
          <p:spPr>
            <a:xfrm rot="0">
              <a:off x="1399984" y="209550"/>
              <a:ext cx="1498801" cy="2524242"/>
            </a:xfrm>
            <a:prstGeom prst="rect">
              <a:avLst/>
            </a:prstGeom>
          </p:spPr>
          <p:txBody>
            <a:bodyPr anchor="t" rtlCol="false" tIns="0" lIns="0" bIns="0" rIns="0">
              <a:spAutoFit/>
            </a:bodyPr>
            <a:lstStyle/>
            <a:p>
              <a:pPr algn="ctr">
                <a:lnSpc>
                  <a:spcPts val="9504"/>
                </a:lnSpc>
              </a:pPr>
              <a:r>
                <a:rPr lang="en-US" sz="9900">
                  <a:solidFill>
                    <a:srgbClr val="E62828"/>
                  </a:solidFill>
                  <a:latin typeface="Bebas Neue"/>
                  <a:ea typeface="Bebas Neue"/>
                  <a:cs typeface="Bebas Neue"/>
                  <a:sym typeface="Bebas Neue"/>
                </a:rPr>
                <a:t>V</a:t>
              </a:r>
            </a:p>
          </p:txBody>
        </p:sp>
        <p:sp>
          <p:nvSpPr>
            <p:cNvPr name="TextBox 21" id="21"/>
            <p:cNvSpPr txBox="true"/>
            <p:nvPr/>
          </p:nvSpPr>
          <p:spPr>
            <a:xfrm rot="0">
              <a:off x="5509" y="3758869"/>
              <a:ext cx="4287751" cy="657479"/>
            </a:xfrm>
            <a:prstGeom prst="rect">
              <a:avLst/>
            </a:prstGeom>
          </p:spPr>
          <p:txBody>
            <a:bodyPr anchor="t" rtlCol="false" tIns="0" lIns="0" bIns="0" rIns="0">
              <a:spAutoFit/>
            </a:bodyPr>
            <a:lstStyle/>
            <a:p>
              <a:pPr algn="ctr">
                <a:lnSpc>
                  <a:spcPts val="3456"/>
                </a:lnSpc>
              </a:pPr>
              <a:r>
                <a:rPr lang="en-US" sz="3600" b="true">
                  <a:solidFill>
                    <a:srgbClr val="000000"/>
                  </a:solidFill>
                  <a:latin typeface="Bebas Neue Bold"/>
                  <a:ea typeface="Bebas Neue Bold"/>
                  <a:cs typeface="Bebas Neue Bold"/>
                  <a:sym typeface="Bebas Neue Bold"/>
                </a:rPr>
                <a:t>VISIóN</a:t>
              </a:r>
            </a:p>
          </p:txBody>
        </p:sp>
        <p:sp>
          <p:nvSpPr>
            <p:cNvPr name="TextBox 22" id="22"/>
            <p:cNvSpPr txBox="true"/>
            <p:nvPr/>
          </p:nvSpPr>
          <p:spPr>
            <a:xfrm rot="0">
              <a:off x="0" y="4695095"/>
              <a:ext cx="4298769" cy="3485988"/>
            </a:xfrm>
            <a:prstGeom prst="rect">
              <a:avLst/>
            </a:prstGeom>
          </p:spPr>
          <p:txBody>
            <a:bodyPr anchor="t" rtlCol="false" tIns="0" lIns="0" bIns="0" rIns="0">
              <a:spAutoFit/>
            </a:bodyPr>
            <a:lstStyle/>
            <a:p>
              <a:pPr algn="l">
                <a:lnSpc>
                  <a:spcPts val="2592"/>
                </a:lnSpc>
              </a:pPr>
              <a:r>
                <a:rPr lang="en-US" sz="1800">
                  <a:solidFill>
                    <a:srgbClr val="000000">
                      <a:alpha val="69804"/>
                    </a:srgbClr>
                  </a:solidFill>
                  <a:latin typeface="Source Sans Pro"/>
                  <a:ea typeface="Source Sans Pro"/>
                  <a:cs typeface="Source Sans Pro"/>
                  <a:sym typeface="Source Sans Pro"/>
                </a:rPr>
                <a:t>Posicionarnos como la firma de consultoría en marketing digital con mayor participación de mercado en el segmento de las PyME´s en México para finales 2030. </a:t>
              </a:r>
            </a:p>
          </p:txBody>
        </p:sp>
        <p:sp>
          <p:nvSpPr>
            <p:cNvPr name="AutoShape 23" id="23"/>
            <p:cNvSpPr/>
            <p:nvPr/>
          </p:nvSpPr>
          <p:spPr>
            <a:xfrm>
              <a:off x="1384478" y="2617129"/>
              <a:ext cx="1529814" cy="0"/>
            </a:xfrm>
            <a:prstGeom prst="line">
              <a:avLst/>
            </a:prstGeom>
            <a:ln cap="flat" w="76200">
              <a:solidFill>
                <a:srgbClr val="E62828"/>
              </a:solidFill>
              <a:prstDash val="solid"/>
              <a:headEnd type="none" len="sm" w="sm"/>
              <a:tailEnd type="none" len="sm" w="sm"/>
            </a:ln>
          </p:spPr>
        </p:sp>
      </p:grpSp>
      <p:grpSp>
        <p:nvGrpSpPr>
          <p:cNvPr name="Group 24" id="24"/>
          <p:cNvGrpSpPr/>
          <p:nvPr/>
        </p:nvGrpSpPr>
        <p:grpSpPr>
          <a:xfrm rot="0">
            <a:off x="14037947" y="1496091"/>
            <a:ext cx="3221353" cy="6566758"/>
            <a:chOff x="0" y="0"/>
            <a:chExt cx="4295137" cy="8755678"/>
          </a:xfrm>
        </p:grpSpPr>
        <p:sp>
          <p:nvSpPr>
            <p:cNvPr name="TextBox 25" id="25"/>
            <p:cNvSpPr txBox="true"/>
            <p:nvPr/>
          </p:nvSpPr>
          <p:spPr>
            <a:xfrm rot="0">
              <a:off x="1203497" y="209550"/>
              <a:ext cx="1888143" cy="2516974"/>
            </a:xfrm>
            <a:prstGeom prst="rect">
              <a:avLst/>
            </a:prstGeom>
          </p:spPr>
          <p:txBody>
            <a:bodyPr anchor="t" rtlCol="false" tIns="0" lIns="0" bIns="0" rIns="0">
              <a:spAutoFit/>
            </a:bodyPr>
            <a:lstStyle/>
            <a:p>
              <a:pPr algn="ctr">
                <a:lnSpc>
                  <a:spcPts val="9504"/>
                </a:lnSpc>
              </a:pPr>
              <a:r>
                <a:rPr lang="en-US" sz="9900">
                  <a:solidFill>
                    <a:srgbClr val="E62828"/>
                  </a:solidFill>
                  <a:latin typeface="Bebas Neue"/>
                  <a:ea typeface="Bebas Neue"/>
                  <a:cs typeface="Bebas Neue"/>
                  <a:sym typeface="Bebas Neue"/>
                </a:rPr>
                <a:t>V</a:t>
              </a:r>
            </a:p>
          </p:txBody>
        </p:sp>
        <p:sp>
          <p:nvSpPr>
            <p:cNvPr name="TextBox 26" id="26"/>
            <p:cNvSpPr txBox="true"/>
            <p:nvPr/>
          </p:nvSpPr>
          <p:spPr>
            <a:xfrm rot="0">
              <a:off x="0" y="3750212"/>
              <a:ext cx="4295137" cy="657479"/>
            </a:xfrm>
            <a:prstGeom prst="rect">
              <a:avLst/>
            </a:prstGeom>
          </p:spPr>
          <p:txBody>
            <a:bodyPr anchor="t" rtlCol="false" tIns="0" lIns="0" bIns="0" rIns="0">
              <a:spAutoFit/>
            </a:bodyPr>
            <a:lstStyle/>
            <a:p>
              <a:pPr algn="ctr">
                <a:lnSpc>
                  <a:spcPts val="3456"/>
                </a:lnSpc>
              </a:pPr>
              <a:r>
                <a:rPr lang="en-US" sz="3600" b="true">
                  <a:solidFill>
                    <a:srgbClr val="000000"/>
                  </a:solidFill>
                  <a:latin typeface="Bebas Neue Bold"/>
                  <a:ea typeface="Bebas Neue Bold"/>
                  <a:cs typeface="Bebas Neue Bold"/>
                  <a:sym typeface="Bebas Neue Bold"/>
                </a:rPr>
                <a:t>VALORES</a:t>
              </a:r>
            </a:p>
          </p:txBody>
        </p:sp>
        <p:sp>
          <p:nvSpPr>
            <p:cNvPr name="TextBox 27" id="27"/>
            <p:cNvSpPr txBox="true"/>
            <p:nvPr/>
          </p:nvSpPr>
          <p:spPr>
            <a:xfrm rot="0">
              <a:off x="243103" y="4751368"/>
              <a:ext cx="3808932" cy="4004310"/>
            </a:xfrm>
            <a:prstGeom prst="rect">
              <a:avLst/>
            </a:prstGeom>
          </p:spPr>
          <p:txBody>
            <a:bodyPr anchor="t" rtlCol="false" tIns="0" lIns="0" bIns="0" rIns="0">
              <a:spAutoFit/>
            </a:bodyPr>
            <a:lstStyle/>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Honestidad</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Compromiso</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Profesionalismo</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Trabajo en equipo</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Inclusión</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Respeto</a:t>
              </a:r>
            </a:p>
            <a:p>
              <a:pPr algn="l" marL="325755" indent="-162878" lvl="1">
                <a:lnSpc>
                  <a:spcPts val="1800"/>
                </a:lnSpc>
              </a:pPr>
            </a:p>
            <a:p>
              <a:pPr algn="l" marL="325755" indent="-162878" lvl="1">
                <a:lnSpc>
                  <a:spcPts val="1800"/>
                </a:lnSpc>
                <a:buFont typeface="Arial"/>
                <a:buChar char="•"/>
              </a:pPr>
              <a:r>
                <a:rPr lang="en-US" sz="1800">
                  <a:solidFill>
                    <a:srgbClr val="000000">
                      <a:alpha val="69804"/>
                    </a:srgbClr>
                  </a:solidFill>
                  <a:latin typeface="Source Sans Pro"/>
                  <a:ea typeface="Source Sans Pro"/>
                  <a:cs typeface="Source Sans Pro"/>
                  <a:sym typeface="Source Sans Pro"/>
                </a:rPr>
                <a:t>Coherencia</a:t>
              </a:r>
            </a:p>
          </p:txBody>
        </p:sp>
        <p:sp>
          <p:nvSpPr>
            <p:cNvPr name="AutoShape 28" id="28"/>
            <p:cNvSpPr/>
            <p:nvPr/>
          </p:nvSpPr>
          <p:spPr>
            <a:xfrm>
              <a:off x="1382662" y="2600085"/>
              <a:ext cx="1529814" cy="0"/>
            </a:xfrm>
            <a:prstGeom prst="line">
              <a:avLst/>
            </a:prstGeom>
            <a:ln cap="flat" w="76200">
              <a:solidFill>
                <a:srgbClr val="E62828"/>
              </a:solidFill>
              <a:prstDash val="solid"/>
              <a:headEnd type="none" len="sm" w="sm"/>
              <a:tailEnd type="none" len="sm" w="sm"/>
            </a:ln>
          </p:spPr>
        </p:sp>
      </p:grpSp>
      <p:sp>
        <p:nvSpPr>
          <p:cNvPr name="AutoShape 29" id="29"/>
          <p:cNvSpPr/>
          <p:nvPr/>
        </p:nvSpPr>
        <p:spPr>
          <a:xfrm>
            <a:off x="757588" y="7072859"/>
            <a:ext cx="1147360" cy="0"/>
          </a:xfrm>
          <a:prstGeom prst="line">
            <a:avLst/>
          </a:prstGeom>
          <a:ln cap="flat" w="57150">
            <a:solidFill>
              <a:srgbClr val="E62828"/>
            </a:solidFill>
            <a:prstDash val="solid"/>
            <a:headEnd type="none" len="sm" w="sm"/>
            <a:tailEnd type="none" len="sm" w="sm"/>
          </a:ln>
        </p:spPr>
      </p:sp>
      <p:sp>
        <p:nvSpPr>
          <p:cNvPr name="TextBox 30" id="30"/>
          <p:cNvSpPr txBox="true"/>
          <p:nvPr/>
        </p:nvSpPr>
        <p:spPr>
          <a:xfrm rot="0">
            <a:off x="748818" y="4291490"/>
            <a:ext cx="3281838" cy="2399749"/>
          </a:xfrm>
          <a:prstGeom prst="rect">
            <a:avLst/>
          </a:prstGeom>
        </p:spPr>
        <p:txBody>
          <a:bodyPr anchor="t" rtlCol="false" tIns="0" lIns="0" bIns="0" rIns="0">
            <a:spAutoFit/>
          </a:bodyPr>
          <a:lstStyle/>
          <a:p>
            <a:pPr algn="l">
              <a:lnSpc>
                <a:spcPts val="6480"/>
              </a:lnSpc>
            </a:pPr>
            <a:r>
              <a:rPr lang="en-US" sz="7200">
                <a:solidFill>
                  <a:srgbClr val="FFFFFF"/>
                </a:solidFill>
                <a:latin typeface="Bebas Neue"/>
                <a:ea typeface="Bebas Neue"/>
                <a:cs typeface="Bebas Neue"/>
                <a:sym typeface="Bebas Neue"/>
              </a:rPr>
              <a:t>MISIÓN</a:t>
            </a:r>
          </a:p>
          <a:p>
            <a:pPr algn="l">
              <a:lnSpc>
                <a:spcPts val="6480"/>
              </a:lnSpc>
            </a:pPr>
            <a:r>
              <a:rPr lang="en-US" sz="7200">
                <a:solidFill>
                  <a:srgbClr val="FFFFFF"/>
                </a:solidFill>
                <a:latin typeface="Bebas Neue"/>
                <a:ea typeface="Bebas Neue"/>
                <a:cs typeface="Bebas Neue"/>
                <a:sym typeface="Bebas Neue"/>
              </a:rPr>
              <a:t>VISIÓN &amp;</a:t>
            </a:r>
          </a:p>
          <a:p>
            <a:pPr algn="l">
              <a:lnSpc>
                <a:spcPts val="6480"/>
              </a:lnSpc>
            </a:pPr>
            <a:r>
              <a:rPr lang="en-US" sz="7200">
                <a:solidFill>
                  <a:srgbClr val="FFFFFF"/>
                </a:solidFill>
                <a:latin typeface="Bebas Neue"/>
                <a:ea typeface="Bebas Neue"/>
                <a:cs typeface="Bebas Neue"/>
                <a:sym typeface="Bebas Neue"/>
              </a:rPr>
              <a:t>VALORES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Imagen que contiene estructuras metálicas, equipo, taza, café  Descripción generada automáticamente"/>
          <p:cNvSpPr/>
          <p:nvPr/>
        </p:nvSpPr>
        <p:spPr>
          <a:xfrm flipH="false" flipV="false" rot="0">
            <a:off x="0" y="0"/>
            <a:ext cx="7889788" cy="10287000"/>
          </a:xfrm>
          <a:custGeom>
            <a:avLst/>
            <a:gdLst/>
            <a:ahLst/>
            <a:cxnLst/>
            <a:rect r="r" b="b" t="t" l="l"/>
            <a:pathLst>
              <a:path h="10287000" w="7889788">
                <a:moveTo>
                  <a:pt x="0" y="0"/>
                </a:moveTo>
                <a:lnTo>
                  <a:pt x="7889788" y="0"/>
                </a:lnTo>
                <a:lnTo>
                  <a:pt x="7889788" y="10287000"/>
                </a:lnTo>
                <a:lnTo>
                  <a:pt x="0" y="10287000"/>
                </a:lnTo>
                <a:lnTo>
                  <a:pt x="0" y="0"/>
                </a:lnTo>
                <a:close/>
              </a:path>
            </a:pathLst>
          </a:custGeom>
          <a:blipFill>
            <a:blip r:embed="rId2"/>
            <a:stretch>
              <a:fillRect l="0" t="0" r="0" b="-14"/>
            </a:stretch>
          </a:blipFill>
        </p:spPr>
      </p:sp>
      <p:sp>
        <p:nvSpPr>
          <p:cNvPr name="TextBox 3" id="3"/>
          <p:cNvSpPr txBox="true"/>
          <p:nvPr/>
        </p:nvSpPr>
        <p:spPr>
          <a:xfrm rot="0">
            <a:off x="10635615" y="3722757"/>
            <a:ext cx="6603682" cy="1249204"/>
          </a:xfrm>
          <a:prstGeom prst="rect">
            <a:avLst/>
          </a:prstGeom>
        </p:spPr>
        <p:txBody>
          <a:bodyPr anchor="t" rtlCol="false" tIns="0" lIns="0" bIns="0" rIns="0">
            <a:spAutoFit/>
          </a:bodyPr>
          <a:lstStyle/>
          <a:p>
            <a:pPr algn="l">
              <a:lnSpc>
                <a:spcPts val="6480"/>
              </a:lnSpc>
            </a:pPr>
            <a:r>
              <a:rPr lang="en-US" sz="6000">
                <a:solidFill>
                  <a:srgbClr val="000000"/>
                </a:solidFill>
                <a:latin typeface="Bebas Neue"/>
                <a:ea typeface="Bebas Neue"/>
                <a:cs typeface="Bebas Neue"/>
                <a:sym typeface="Bebas Neue"/>
              </a:rPr>
              <a:t>nuestros</a:t>
            </a:r>
          </a:p>
          <a:p>
            <a:pPr algn="l">
              <a:lnSpc>
                <a:spcPts val="6480"/>
              </a:lnSpc>
            </a:pPr>
            <a:r>
              <a:rPr lang="en-US" sz="6000">
                <a:solidFill>
                  <a:srgbClr val="E62828"/>
                </a:solidFill>
                <a:latin typeface="Bebas Neue"/>
                <a:ea typeface="Bebas Neue"/>
                <a:cs typeface="Bebas Neue"/>
                <a:sym typeface="Bebas Neue"/>
              </a:rPr>
              <a:t>servicios</a:t>
            </a:r>
          </a:p>
        </p:txBody>
      </p:sp>
      <p:sp>
        <p:nvSpPr>
          <p:cNvPr name="TextBox 4" id="4"/>
          <p:cNvSpPr txBox="true"/>
          <p:nvPr/>
        </p:nvSpPr>
        <p:spPr>
          <a:xfrm rot="0">
            <a:off x="10619750" y="5719479"/>
            <a:ext cx="6604179" cy="2730888"/>
          </a:xfrm>
          <a:prstGeom prst="rect">
            <a:avLst/>
          </a:prstGeom>
        </p:spPr>
        <p:txBody>
          <a:bodyPr anchor="t" rtlCol="false" tIns="0" lIns="0" bIns="0" rIns="0">
            <a:spAutoFit/>
          </a:bodyPr>
          <a:lstStyle/>
          <a:p>
            <a:pPr algn="l">
              <a:lnSpc>
                <a:spcPts val="2592"/>
              </a:lnSpc>
            </a:pPr>
            <a:r>
              <a:rPr lang="en-US" sz="1800" b="true">
                <a:solidFill>
                  <a:srgbClr val="000000">
                    <a:alpha val="60000"/>
                  </a:srgbClr>
                </a:solidFill>
                <a:latin typeface="Source Sans Pro Bold"/>
                <a:ea typeface="Source Sans Pro Bold"/>
                <a:cs typeface="Source Sans Pro Bold"/>
                <a:sym typeface="Source Sans Pro Bold"/>
              </a:rPr>
              <a:t>Nuestro portafolio </a:t>
            </a:r>
            <a:r>
              <a:rPr lang="en-US" sz="1800">
                <a:solidFill>
                  <a:srgbClr val="000000">
                    <a:alpha val="60000"/>
                  </a:srgbClr>
                </a:solidFill>
                <a:latin typeface="Source Sans Pro"/>
                <a:ea typeface="Source Sans Pro"/>
                <a:cs typeface="Source Sans Pro"/>
                <a:sym typeface="Source Sans Pro"/>
              </a:rPr>
              <a:t>incluye servicios de </a:t>
            </a:r>
            <a:r>
              <a:rPr lang="en-US" sz="1800" b="true">
                <a:solidFill>
                  <a:srgbClr val="000000">
                    <a:alpha val="60000"/>
                  </a:srgbClr>
                </a:solidFill>
                <a:latin typeface="Source Sans Pro Bold"/>
                <a:ea typeface="Source Sans Pro Bold"/>
                <a:cs typeface="Source Sans Pro Bold"/>
                <a:sym typeface="Source Sans Pro Bold"/>
              </a:rPr>
              <a:t>publicidad digital</a:t>
            </a:r>
            <a:r>
              <a:rPr lang="en-US" sz="1800">
                <a:solidFill>
                  <a:srgbClr val="000000">
                    <a:alpha val="60000"/>
                  </a:srgbClr>
                </a:solidFill>
                <a:latin typeface="Source Sans Pro"/>
                <a:ea typeface="Source Sans Pro"/>
                <a:cs typeface="Source Sans Pro"/>
                <a:sym typeface="Source Sans Pro"/>
              </a:rPr>
              <a:t>, así como de prouducción web, estos servicios van desde el diagnóstico hasta la optimización, pasando por la planeación de la estrategia, su implementación, seguimieto y optimización para el cumplimiento de los objetivos de tu organización. </a:t>
            </a:r>
          </a:p>
          <a:p>
            <a:pPr algn="l">
              <a:lnSpc>
                <a:spcPts val="2592"/>
              </a:lnSpc>
            </a:pPr>
          </a:p>
          <a:p>
            <a:pPr algn="l">
              <a:lnSpc>
                <a:spcPts val="2592"/>
              </a:lnSpc>
            </a:pPr>
            <a:r>
              <a:rPr lang="en-US" sz="1800">
                <a:solidFill>
                  <a:srgbClr val="000000">
                    <a:alpha val="60000"/>
                  </a:srgbClr>
                </a:solidFill>
                <a:latin typeface="Source Sans Pro"/>
                <a:ea typeface="Source Sans Pro"/>
                <a:cs typeface="Source Sans Pro"/>
                <a:sym typeface="Source Sans Pro"/>
              </a:rPr>
              <a:t>Conoce nuestros servicios de manera puntual en la siguiente página.</a:t>
            </a:r>
          </a:p>
        </p:txBody>
      </p:sp>
      <p:sp>
        <p:nvSpPr>
          <p:cNvPr name="TextBox 5" id="5"/>
          <p:cNvSpPr txBox="true"/>
          <p:nvPr/>
        </p:nvSpPr>
        <p:spPr>
          <a:xfrm rot="0">
            <a:off x="10586079" y="1589604"/>
            <a:ext cx="2828145" cy="2119293"/>
          </a:xfrm>
          <a:prstGeom prst="rect">
            <a:avLst/>
          </a:prstGeom>
        </p:spPr>
        <p:txBody>
          <a:bodyPr anchor="t" rtlCol="false" tIns="0" lIns="0" bIns="0" rIns="0">
            <a:spAutoFit/>
          </a:bodyPr>
          <a:lstStyle/>
          <a:p>
            <a:pPr algn="l">
              <a:lnSpc>
                <a:spcPts val="18630"/>
              </a:lnSpc>
            </a:pPr>
            <a:r>
              <a:rPr lang="en-US" sz="17250" b="true">
                <a:solidFill>
                  <a:srgbClr val="000000">
                    <a:alpha val="9804"/>
                  </a:srgbClr>
                </a:solidFill>
                <a:latin typeface="Bebas Neue Bold"/>
                <a:ea typeface="Bebas Neue Bold"/>
                <a:cs typeface="Bebas Neue Bold"/>
                <a:sym typeface="Bebas Neue Bold"/>
              </a:rPr>
              <a:t>02</a:t>
            </a:r>
          </a:p>
        </p:txBody>
      </p:sp>
      <p:sp>
        <p:nvSpPr>
          <p:cNvPr name="TextBox 6" id="6"/>
          <p:cNvSpPr txBox="true"/>
          <p:nvPr/>
        </p:nvSpPr>
        <p:spPr>
          <a:xfrm rot="-5400000">
            <a:off x="6141267" y="4993957"/>
            <a:ext cx="5191284" cy="296941"/>
          </a:xfrm>
          <a:prstGeom prst="rect">
            <a:avLst/>
          </a:prstGeom>
        </p:spPr>
        <p:txBody>
          <a:bodyPr anchor="t" rtlCol="false" tIns="0" lIns="0" bIns="0" rIns="0">
            <a:spAutoFit/>
          </a:bodyPr>
          <a:lstStyle/>
          <a:p>
            <a:pPr algn="ctr">
              <a:lnSpc>
                <a:spcPts val="1800"/>
              </a:lnSpc>
            </a:pPr>
            <a:r>
              <a:rPr lang="en-US" sz="1500" spc="450">
                <a:solidFill>
                  <a:srgbClr val="000000"/>
                </a:solidFill>
                <a:latin typeface="Bebas Neue"/>
                <a:ea typeface="Bebas Neue"/>
                <a:cs typeface="Bebas Neue"/>
                <a:sym typeface="Bebas Neue"/>
              </a:rPr>
              <a:t>servicios     servicios    servicios </a:t>
            </a:r>
          </a:p>
        </p:txBody>
      </p:sp>
      <p:grpSp>
        <p:nvGrpSpPr>
          <p:cNvPr name="Group 7" id="7"/>
          <p:cNvGrpSpPr/>
          <p:nvPr/>
        </p:nvGrpSpPr>
        <p:grpSpPr>
          <a:xfrm rot="0">
            <a:off x="8585754" y="569120"/>
            <a:ext cx="1942555" cy="369093"/>
            <a:chOff x="0" y="0"/>
            <a:chExt cx="2590074" cy="492124"/>
          </a:xfrm>
        </p:grpSpPr>
        <p:sp>
          <p:nvSpPr>
            <p:cNvPr name="Freeform 8" id="8"/>
            <p:cNvSpPr/>
            <p:nvPr/>
          </p:nvSpPr>
          <p:spPr>
            <a:xfrm flipH="false" flipV="false" rot="0">
              <a:off x="0" y="0"/>
              <a:ext cx="2590038" cy="492125"/>
            </a:xfrm>
            <a:custGeom>
              <a:avLst/>
              <a:gdLst/>
              <a:ahLst/>
              <a:cxnLst/>
              <a:rect r="r" b="b" t="t" l="l"/>
              <a:pathLst>
                <a:path h="492125" w="2590038">
                  <a:moveTo>
                    <a:pt x="0" y="0"/>
                  </a:moveTo>
                  <a:lnTo>
                    <a:pt x="2590038" y="0"/>
                  </a:lnTo>
                  <a:lnTo>
                    <a:pt x="2590038" y="492125"/>
                  </a:lnTo>
                  <a:lnTo>
                    <a:pt x="0" y="492125"/>
                  </a:lnTo>
                  <a:close/>
                </a:path>
              </a:pathLst>
            </a:custGeom>
            <a:solidFill>
              <a:srgbClr val="E62828"/>
            </a:solidFill>
          </p:spPr>
        </p:sp>
        <p:sp>
          <p:nvSpPr>
            <p:cNvPr name="TextBox 9" id="9"/>
            <p:cNvSpPr txBox="true"/>
            <p:nvPr/>
          </p:nvSpPr>
          <p:spPr>
            <a:xfrm>
              <a:off x="0" y="-19050"/>
              <a:ext cx="2590074" cy="511174"/>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grpSp>
        <p:nvGrpSpPr>
          <p:cNvPr name="Group 10" id="10"/>
          <p:cNvGrpSpPr/>
          <p:nvPr/>
        </p:nvGrpSpPr>
        <p:grpSpPr>
          <a:xfrm rot="0">
            <a:off x="-6590" y="-4802"/>
            <a:ext cx="7890833" cy="10287000"/>
            <a:chOff x="0" y="0"/>
            <a:chExt cx="10521110" cy="13716000"/>
          </a:xfrm>
        </p:grpSpPr>
        <p:sp>
          <p:nvSpPr>
            <p:cNvPr name="Freeform 11" id="11"/>
            <p:cNvSpPr/>
            <p:nvPr/>
          </p:nvSpPr>
          <p:spPr>
            <a:xfrm flipH="false" flipV="false" rot="0">
              <a:off x="0" y="0"/>
              <a:ext cx="10521061" cy="13716000"/>
            </a:xfrm>
            <a:custGeom>
              <a:avLst/>
              <a:gdLst/>
              <a:ahLst/>
              <a:cxnLst/>
              <a:rect r="r" b="b" t="t" l="l"/>
              <a:pathLst>
                <a:path h="13716000" w="10521061">
                  <a:moveTo>
                    <a:pt x="0" y="0"/>
                  </a:moveTo>
                  <a:lnTo>
                    <a:pt x="10521061" y="0"/>
                  </a:lnTo>
                  <a:lnTo>
                    <a:pt x="10521061" y="13716000"/>
                  </a:lnTo>
                  <a:lnTo>
                    <a:pt x="0" y="13716000"/>
                  </a:lnTo>
                  <a:close/>
                </a:path>
              </a:pathLst>
            </a:custGeom>
            <a:solidFill>
              <a:srgbClr val="000000">
                <a:alpha val="42353"/>
              </a:srgbClr>
            </a:solidFill>
          </p:spPr>
        </p:sp>
      </p:grpSp>
      <p:grpSp>
        <p:nvGrpSpPr>
          <p:cNvPr name="Group 12" id="12"/>
          <p:cNvGrpSpPr/>
          <p:nvPr/>
        </p:nvGrpSpPr>
        <p:grpSpPr>
          <a:xfrm rot="0">
            <a:off x="16349662" y="9258300"/>
            <a:ext cx="1147360" cy="523877"/>
            <a:chOff x="0" y="0"/>
            <a:chExt cx="1529814" cy="698502"/>
          </a:xfrm>
        </p:grpSpPr>
        <p:sp>
          <p:nvSpPr>
            <p:cNvPr name="Freeform 13" id="13"/>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3">
                <a:extLst>
                  <a:ext uri="{96DAC541-7B7A-43D3-8B79-37D633B846F1}">
                    <asvg:svgBlip xmlns:asvg="http://schemas.microsoft.com/office/drawing/2016/SVG/main" r:embed="rId4"/>
                  </a:ext>
                </a:extLst>
              </a:blip>
              <a:stretch>
                <a:fillRect l="0" t="-724" r="0" b="-724"/>
              </a:stretch>
            </a:blipFill>
          </p:spPr>
        </p:sp>
        <p:sp>
          <p:nvSpPr>
            <p:cNvPr name="AutoShape 14" id="14"/>
            <p:cNvSpPr/>
            <p:nvPr/>
          </p:nvSpPr>
          <p:spPr>
            <a:xfrm>
              <a:off x="0" y="660402"/>
              <a:ext cx="1529814" cy="0"/>
            </a:xfrm>
            <a:prstGeom prst="line">
              <a:avLst/>
            </a:prstGeom>
            <a:ln cap="flat" w="76200">
              <a:solidFill>
                <a:srgbClr val="E62828"/>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6" id="6"/>
          <p:cNvSpPr/>
          <p:nvPr/>
        </p:nvSpPr>
        <p:spPr>
          <a:xfrm flipH="false" flipV="false" rot="0">
            <a:off x="-23673"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4"/>
            <a:stretch>
              <a:fillRect l="0" t="0" r="0" b="-39"/>
            </a:stretch>
          </a:blipFill>
        </p:spPr>
      </p:sp>
      <p:sp>
        <p:nvSpPr>
          <p:cNvPr name="Freeform 7" id="7"/>
          <p:cNvSpPr/>
          <p:nvPr/>
        </p:nvSpPr>
        <p:spPr>
          <a:xfrm flipH="false" flipV="false" rot="0">
            <a:off x="3073857"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5"/>
            <a:stretch>
              <a:fillRect l="0" t="0" r="0" b="16083"/>
            </a:stretch>
          </a:blipFill>
        </p:spPr>
      </p:sp>
      <p:sp>
        <p:nvSpPr>
          <p:cNvPr name="Freeform 8" id="8"/>
          <p:cNvSpPr/>
          <p:nvPr/>
        </p:nvSpPr>
        <p:spPr>
          <a:xfrm flipH="false" flipV="false" rot="0">
            <a:off x="6171387"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6"/>
            <a:stretch>
              <a:fillRect l="0" t="0" r="0" b="-39"/>
            </a:stretch>
          </a:blipFill>
        </p:spPr>
      </p:sp>
      <p:grpSp>
        <p:nvGrpSpPr>
          <p:cNvPr name="Group 9" id="9"/>
          <p:cNvGrpSpPr/>
          <p:nvPr/>
        </p:nvGrpSpPr>
        <p:grpSpPr>
          <a:xfrm rot="0">
            <a:off x="-60574" y="0"/>
            <a:ext cx="2860924" cy="8172477"/>
            <a:chOff x="0" y="0"/>
            <a:chExt cx="3814566" cy="10896636"/>
          </a:xfrm>
        </p:grpSpPr>
        <p:sp>
          <p:nvSpPr>
            <p:cNvPr name="Freeform 10" id="10"/>
            <p:cNvSpPr/>
            <p:nvPr/>
          </p:nvSpPr>
          <p:spPr>
            <a:xfrm flipH="false" flipV="false" rot="0">
              <a:off x="0" y="0"/>
              <a:ext cx="3814572" cy="10896600"/>
            </a:xfrm>
            <a:custGeom>
              <a:avLst/>
              <a:gdLst/>
              <a:ahLst/>
              <a:cxnLst/>
              <a:rect r="r" b="b" t="t" l="l"/>
              <a:pathLst>
                <a:path h="10896600" w="3814572">
                  <a:moveTo>
                    <a:pt x="0" y="0"/>
                  </a:moveTo>
                  <a:lnTo>
                    <a:pt x="3814572" y="0"/>
                  </a:lnTo>
                  <a:lnTo>
                    <a:pt x="3814572" y="10896600"/>
                  </a:lnTo>
                  <a:lnTo>
                    <a:pt x="0" y="10896600"/>
                  </a:lnTo>
                  <a:close/>
                </a:path>
              </a:pathLst>
            </a:custGeom>
            <a:solidFill>
              <a:srgbClr val="000000">
                <a:alpha val="56078"/>
              </a:srgbClr>
            </a:solidFill>
          </p:spPr>
        </p:sp>
      </p:grpSp>
      <p:sp>
        <p:nvSpPr>
          <p:cNvPr name="Freeform 11" id="11"/>
          <p:cNvSpPr/>
          <p:nvPr/>
        </p:nvSpPr>
        <p:spPr>
          <a:xfrm flipH="false" flipV="false" rot="0">
            <a:off x="9268917"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7"/>
            <a:stretch>
              <a:fillRect l="0" t="0" r="0" b="30935"/>
            </a:stretch>
          </a:blipFill>
        </p:spPr>
      </p:sp>
      <p:sp>
        <p:nvSpPr>
          <p:cNvPr name="Freeform 12" id="12"/>
          <p:cNvSpPr/>
          <p:nvPr/>
        </p:nvSpPr>
        <p:spPr>
          <a:xfrm flipH="false" flipV="false" rot="0">
            <a:off x="12366447"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8"/>
            <a:stretch>
              <a:fillRect l="0" t="0" r="0" b="-39"/>
            </a:stretch>
          </a:blipFill>
        </p:spPr>
      </p:sp>
      <p:sp>
        <p:nvSpPr>
          <p:cNvPr name="Freeform 13" id="13"/>
          <p:cNvSpPr/>
          <p:nvPr/>
        </p:nvSpPr>
        <p:spPr>
          <a:xfrm flipH="false" flipV="false" rot="0">
            <a:off x="15463977" y="0"/>
            <a:ext cx="2824023" cy="10287000"/>
          </a:xfrm>
          <a:custGeom>
            <a:avLst/>
            <a:gdLst/>
            <a:ahLst/>
            <a:cxnLst/>
            <a:rect r="r" b="b" t="t" l="l"/>
            <a:pathLst>
              <a:path h="10287000" w="2824023">
                <a:moveTo>
                  <a:pt x="0" y="0"/>
                </a:moveTo>
                <a:lnTo>
                  <a:pt x="2824023" y="0"/>
                </a:lnTo>
                <a:lnTo>
                  <a:pt x="2824023" y="10287000"/>
                </a:lnTo>
                <a:lnTo>
                  <a:pt x="0" y="10287000"/>
                </a:lnTo>
                <a:lnTo>
                  <a:pt x="0" y="0"/>
                </a:lnTo>
                <a:close/>
              </a:path>
            </a:pathLst>
          </a:custGeom>
          <a:blipFill>
            <a:blip r:embed="rId9"/>
            <a:stretch>
              <a:fillRect l="0" t="0" r="0" b="31922"/>
            </a:stretch>
          </a:blipFill>
        </p:spPr>
      </p:sp>
      <p:grpSp>
        <p:nvGrpSpPr>
          <p:cNvPr name="Group 14" id="14"/>
          <p:cNvGrpSpPr/>
          <p:nvPr/>
        </p:nvGrpSpPr>
        <p:grpSpPr>
          <a:xfrm rot="0">
            <a:off x="-60963" y="6968888"/>
            <a:ext cx="2860924" cy="3318113"/>
            <a:chOff x="0" y="0"/>
            <a:chExt cx="3814566" cy="4424150"/>
          </a:xfrm>
        </p:grpSpPr>
        <p:sp>
          <p:nvSpPr>
            <p:cNvPr name="Freeform 15" id="15"/>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16" id="16"/>
          <p:cNvSpPr/>
          <p:nvPr/>
        </p:nvSpPr>
        <p:spPr>
          <a:xfrm rot="162512">
            <a:off x="322496" y="6991263"/>
            <a:ext cx="1209384" cy="0"/>
          </a:xfrm>
          <a:prstGeom prst="line">
            <a:avLst/>
          </a:prstGeom>
          <a:ln cap="rnd" w="28575">
            <a:solidFill>
              <a:srgbClr val="E62828"/>
            </a:solidFill>
            <a:prstDash val="solid"/>
            <a:headEnd type="none" len="sm" w="sm"/>
            <a:tailEnd type="none" len="sm" w="sm"/>
          </a:ln>
        </p:spPr>
      </p:sp>
      <p:sp>
        <p:nvSpPr>
          <p:cNvPr name="TextBox 17" id="17"/>
          <p:cNvSpPr txBox="true"/>
          <p:nvPr/>
        </p:nvSpPr>
        <p:spPr>
          <a:xfrm rot="0">
            <a:off x="288063"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Planeación Estratégica</a:t>
            </a:r>
          </a:p>
        </p:txBody>
      </p:sp>
      <p:sp>
        <p:nvSpPr>
          <p:cNvPr name="TextBox 18" id="18"/>
          <p:cNvSpPr txBox="true"/>
          <p:nvPr/>
        </p:nvSpPr>
        <p:spPr>
          <a:xfrm rot="0">
            <a:off x="288061"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1</a:t>
            </a:r>
          </a:p>
        </p:txBody>
      </p:sp>
      <p:grpSp>
        <p:nvGrpSpPr>
          <p:cNvPr name="Group 19" id="19"/>
          <p:cNvGrpSpPr/>
          <p:nvPr/>
        </p:nvGrpSpPr>
        <p:grpSpPr>
          <a:xfrm rot="0">
            <a:off x="3047082" y="0"/>
            <a:ext cx="2850487" cy="8172477"/>
            <a:chOff x="0" y="0"/>
            <a:chExt cx="3800650" cy="10896636"/>
          </a:xfrm>
        </p:grpSpPr>
        <p:sp>
          <p:nvSpPr>
            <p:cNvPr name="Freeform 20" id="20"/>
            <p:cNvSpPr/>
            <p:nvPr/>
          </p:nvSpPr>
          <p:spPr>
            <a:xfrm flipH="false" flipV="false" rot="0">
              <a:off x="0" y="0"/>
              <a:ext cx="3800602" cy="10896600"/>
            </a:xfrm>
            <a:custGeom>
              <a:avLst/>
              <a:gdLst/>
              <a:ahLst/>
              <a:cxnLst/>
              <a:rect r="r" b="b" t="t" l="l"/>
              <a:pathLst>
                <a:path h="10896600" w="3800602">
                  <a:moveTo>
                    <a:pt x="0" y="0"/>
                  </a:moveTo>
                  <a:lnTo>
                    <a:pt x="3800602" y="0"/>
                  </a:lnTo>
                  <a:lnTo>
                    <a:pt x="3800602" y="10896600"/>
                  </a:lnTo>
                  <a:lnTo>
                    <a:pt x="0" y="10896600"/>
                  </a:lnTo>
                  <a:close/>
                </a:path>
              </a:pathLst>
            </a:custGeom>
            <a:solidFill>
              <a:srgbClr val="000000">
                <a:alpha val="56078"/>
              </a:srgbClr>
            </a:solidFill>
          </p:spPr>
        </p:sp>
      </p:grpSp>
      <p:sp>
        <p:nvSpPr>
          <p:cNvPr name="TextBox 21" id="21"/>
          <p:cNvSpPr txBox="true"/>
          <p:nvPr/>
        </p:nvSpPr>
        <p:spPr>
          <a:xfrm rot="0">
            <a:off x="3480726"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2</a:t>
            </a:r>
          </a:p>
        </p:txBody>
      </p:sp>
      <p:grpSp>
        <p:nvGrpSpPr>
          <p:cNvPr name="Group 22" id="22"/>
          <p:cNvGrpSpPr/>
          <p:nvPr/>
        </p:nvGrpSpPr>
        <p:grpSpPr>
          <a:xfrm rot="0">
            <a:off x="6134486" y="0"/>
            <a:ext cx="2860924" cy="8172477"/>
            <a:chOff x="0" y="0"/>
            <a:chExt cx="3814566" cy="10896636"/>
          </a:xfrm>
        </p:grpSpPr>
        <p:sp>
          <p:nvSpPr>
            <p:cNvPr name="Freeform 23" id="23"/>
            <p:cNvSpPr/>
            <p:nvPr/>
          </p:nvSpPr>
          <p:spPr>
            <a:xfrm flipH="false" flipV="false" rot="0">
              <a:off x="0" y="0"/>
              <a:ext cx="3814572" cy="10896600"/>
            </a:xfrm>
            <a:custGeom>
              <a:avLst/>
              <a:gdLst/>
              <a:ahLst/>
              <a:cxnLst/>
              <a:rect r="r" b="b" t="t" l="l"/>
              <a:pathLst>
                <a:path h="10896600" w="3814572">
                  <a:moveTo>
                    <a:pt x="0" y="0"/>
                  </a:moveTo>
                  <a:lnTo>
                    <a:pt x="3814572" y="0"/>
                  </a:lnTo>
                  <a:lnTo>
                    <a:pt x="3814572" y="10896600"/>
                  </a:lnTo>
                  <a:lnTo>
                    <a:pt x="0" y="10896600"/>
                  </a:lnTo>
                  <a:close/>
                </a:path>
              </a:pathLst>
            </a:custGeom>
            <a:solidFill>
              <a:srgbClr val="000000">
                <a:alpha val="56078"/>
              </a:srgbClr>
            </a:solidFill>
          </p:spPr>
        </p:sp>
      </p:grpSp>
      <p:sp>
        <p:nvSpPr>
          <p:cNvPr name="TextBox 24" id="24"/>
          <p:cNvSpPr txBox="true"/>
          <p:nvPr/>
        </p:nvSpPr>
        <p:spPr>
          <a:xfrm rot="0">
            <a:off x="6400408"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3</a:t>
            </a:r>
          </a:p>
        </p:txBody>
      </p:sp>
      <p:grpSp>
        <p:nvGrpSpPr>
          <p:cNvPr name="Group 25" id="25"/>
          <p:cNvGrpSpPr/>
          <p:nvPr/>
        </p:nvGrpSpPr>
        <p:grpSpPr>
          <a:xfrm rot="0">
            <a:off x="9240304" y="0"/>
            <a:ext cx="2846796" cy="8172477"/>
            <a:chOff x="0" y="0"/>
            <a:chExt cx="3795728" cy="10896636"/>
          </a:xfrm>
        </p:grpSpPr>
        <p:sp>
          <p:nvSpPr>
            <p:cNvPr name="Freeform 26" id="26"/>
            <p:cNvSpPr/>
            <p:nvPr/>
          </p:nvSpPr>
          <p:spPr>
            <a:xfrm flipH="false" flipV="false" rot="0">
              <a:off x="0" y="0"/>
              <a:ext cx="3795776" cy="10896600"/>
            </a:xfrm>
            <a:custGeom>
              <a:avLst/>
              <a:gdLst/>
              <a:ahLst/>
              <a:cxnLst/>
              <a:rect r="r" b="b" t="t" l="l"/>
              <a:pathLst>
                <a:path h="10896600" w="3795776">
                  <a:moveTo>
                    <a:pt x="0" y="0"/>
                  </a:moveTo>
                  <a:lnTo>
                    <a:pt x="3795776" y="0"/>
                  </a:lnTo>
                  <a:lnTo>
                    <a:pt x="3795776" y="10896600"/>
                  </a:lnTo>
                  <a:lnTo>
                    <a:pt x="0" y="10896600"/>
                  </a:lnTo>
                  <a:close/>
                </a:path>
              </a:pathLst>
            </a:custGeom>
            <a:solidFill>
              <a:srgbClr val="000000">
                <a:alpha val="56078"/>
              </a:srgbClr>
            </a:solidFill>
          </p:spPr>
        </p:sp>
      </p:grpSp>
      <p:sp>
        <p:nvSpPr>
          <p:cNvPr name="TextBox 27" id="27"/>
          <p:cNvSpPr txBox="true"/>
          <p:nvPr/>
        </p:nvSpPr>
        <p:spPr>
          <a:xfrm rot="0">
            <a:off x="9604078"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4</a:t>
            </a:r>
          </a:p>
        </p:txBody>
      </p:sp>
      <p:grpSp>
        <p:nvGrpSpPr>
          <p:cNvPr name="Group 28" id="28"/>
          <p:cNvGrpSpPr/>
          <p:nvPr/>
        </p:nvGrpSpPr>
        <p:grpSpPr>
          <a:xfrm rot="0">
            <a:off x="12339830" y="0"/>
            <a:ext cx="2842665" cy="8172477"/>
            <a:chOff x="0" y="0"/>
            <a:chExt cx="3790220" cy="10896636"/>
          </a:xfrm>
        </p:grpSpPr>
        <p:sp>
          <p:nvSpPr>
            <p:cNvPr name="Freeform 29" id="29"/>
            <p:cNvSpPr/>
            <p:nvPr/>
          </p:nvSpPr>
          <p:spPr>
            <a:xfrm flipH="false" flipV="false" rot="0">
              <a:off x="0" y="0"/>
              <a:ext cx="3790188" cy="10896600"/>
            </a:xfrm>
            <a:custGeom>
              <a:avLst/>
              <a:gdLst/>
              <a:ahLst/>
              <a:cxnLst/>
              <a:rect r="r" b="b" t="t" l="l"/>
              <a:pathLst>
                <a:path h="10896600" w="3790188">
                  <a:moveTo>
                    <a:pt x="0" y="0"/>
                  </a:moveTo>
                  <a:lnTo>
                    <a:pt x="3790188" y="0"/>
                  </a:lnTo>
                  <a:lnTo>
                    <a:pt x="3790188" y="10896600"/>
                  </a:lnTo>
                  <a:lnTo>
                    <a:pt x="0" y="10896600"/>
                  </a:lnTo>
                  <a:close/>
                </a:path>
              </a:pathLst>
            </a:custGeom>
            <a:solidFill>
              <a:srgbClr val="000000">
                <a:alpha val="56078"/>
              </a:srgbClr>
            </a:solidFill>
          </p:spPr>
        </p:sp>
      </p:grpSp>
      <p:sp>
        <p:nvSpPr>
          <p:cNvPr name="TextBox 30" id="30"/>
          <p:cNvSpPr txBox="true"/>
          <p:nvPr/>
        </p:nvSpPr>
        <p:spPr>
          <a:xfrm rot="0">
            <a:off x="12741519"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5</a:t>
            </a:r>
          </a:p>
        </p:txBody>
      </p:sp>
      <p:grpSp>
        <p:nvGrpSpPr>
          <p:cNvPr name="Group 31" id="31"/>
          <p:cNvGrpSpPr/>
          <p:nvPr/>
        </p:nvGrpSpPr>
        <p:grpSpPr>
          <a:xfrm rot="0">
            <a:off x="372444" y="569050"/>
            <a:ext cx="1565770" cy="369331"/>
            <a:chOff x="0" y="0"/>
            <a:chExt cx="2087694" cy="492442"/>
          </a:xfrm>
        </p:grpSpPr>
        <p:sp>
          <p:nvSpPr>
            <p:cNvPr name="Freeform 32" id="32"/>
            <p:cNvSpPr/>
            <p:nvPr/>
          </p:nvSpPr>
          <p:spPr>
            <a:xfrm flipH="false" flipV="false" rot="0">
              <a:off x="0" y="0"/>
              <a:ext cx="2087753" cy="492379"/>
            </a:xfrm>
            <a:custGeom>
              <a:avLst/>
              <a:gdLst/>
              <a:ahLst/>
              <a:cxnLst/>
              <a:rect r="r" b="b" t="t" l="l"/>
              <a:pathLst>
                <a:path h="492379" w="2087753">
                  <a:moveTo>
                    <a:pt x="0" y="0"/>
                  </a:moveTo>
                  <a:lnTo>
                    <a:pt x="2087753" y="0"/>
                  </a:lnTo>
                  <a:lnTo>
                    <a:pt x="2087753" y="492379"/>
                  </a:lnTo>
                  <a:lnTo>
                    <a:pt x="0" y="492379"/>
                  </a:lnTo>
                  <a:close/>
                </a:path>
              </a:pathLst>
            </a:custGeom>
            <a:solidFill>
              <a:srgbClr val="E62828"/>
            </a:solidFill>
          </p:spPr>
        </p:sp>
        <p:sp>
          <p:nvSpPr>
            <p:cNvPr name="TextBox 33" id="33"/>
            <p:cNvSpPr txBox="true"/>
            <p:nvPr/>
          </p:nvSpPr>
          <p:spPr>
            <a:xfrm>
              <a:off x="0" y="-19050"/>
              <a:ext cx="208769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grpSp>
        <p:nvGrpSpPr>
          <p:cNvPr name="Group 34" id="34"/>
          <p:cNvGrpSpPr/>
          <p:nvPr/>
        </p:nvGrpSpPr>
        <p:grpSpPr>
          <a:xfrm rot="0">
            <a:off x="15437514" y="0"/>
            <a:ext cx="2860924" cy="8172477"/>
            <a:chOff x="0" y="0"/>
            <a:chExt cx="3814566" cy="10896636"/>
          </a:xfrm>
        </p:grpSpPr>
        <p:sp>
          <p:nvSpPr>
            <p:cNvPr name="Freeform 35" id="35"/>
            <p:cNvSpPr/>
            <p:nvPr/>
          </p:nvSpPr>
          <p:spPr>
            <a:xfrm flipH="false" flipV="false" rot="0">
              <a:off x="0" y="0"/>
              <a:ext cx="3814572" cy="10896600"/>
            </a:xfrm>
            <a:custGeom>
              <a:avLst/>
              <a:gdLst/>
              <a:ahLst/>
              <a:cxnLst/>
              <a:rect r="r" b="b" t="t" l="l"/>
              <a:pathLst>
                <a:path h="10896600" w="3814572">
                  <a:moveTo>
                    <a:pt x="0" y="0"/>
                  </a:moveTo>
                  <a:lnTo>
                    <a:pt x="3814572" y="0"/>
                  </a:lnTo>
                  <a:lnTo>
                    <a:pt x="3814572" y="10896600"/>
                  </a:lnTo>
                  <a:lnTo>
                    <a:pt x="0" y="10896600"/>
                  </a:lnTo>
                  <a:close/>
                </a:path>
              </a:pathLst>
            </a:custGeom>
            <a:solidFill>
              <a:srgbClr val="000000">
                <a:alpha val="56078"/>
              </a:srgbClr>
            </a:solidFill>
          </p:spPr>
        </p:sp>
      </p:grpSp>
      <p:sp>
        <p:nvSpPr>
          <p:cNvPr name="TextBox 36" id="36"/>
          <p:cNvSpPr txBox="true"/>
          <p:nvPr/>
        </p:nvSpPr>
        <p:spPr>
          <a:xfrm rot="0">
            <a:off x="15767923" y="5148130"/>
            <a:ext cx="1216365" cy="1735617"/>
          </a:xfrm>
          <a:prstGeom prst="rect">
            <a:avLst/>
          </a:prstGeom>
        </p:spPr>
        <p:txBody>
          <a:bodyPr anchor="t" rtlCol="false" tIns="0" lIns="0" bIns="0" rIns="0">
            <a:spAutoFit/>
          </a:bodyPr>
          <a:lstStyle/>
          <a:p>
            <a:pPr algn="l">
              <a:lnSpc>
                <a:spcPts val="15552"/>
              </a:lnSpc>
            </a:pPr>
            <a:r>
              <a:rPr lang="en-US" sz="14400" spc="450">
                <a:solidFill>
                  <a:srgbClr val="FFFFFF"/>
                </a:solidFill>
                <a:latin typeface="Bebas Neue"/>
                <a:ea typeface="Bebas Neue"/>
                <a:cs typeface="Bebas Neue"/>
                <a:sym typeface="Bebas Neue"/>
              </a:rPr>
              <a:t>6</a:t>
            </a:r>
          </a:p>
        </p:txBody>
      </p:sp>
      <p:grpSp>
        <p:nvGrpSpPr>
          <p:cNvPr name="Group 37" id="37"/>
          <p:cNvGrpSpPr/>
          <p:nvPr/>
        </p:nvGrpSpPr>
        <p:grpSpPr>
          <a:xfrm rot="0">
            <a:off x="3036645" y="6968888"/>
            <a:ext cx="2860924" cy="3318113"/>
            <a:chOff x="0" y="0"/>
            <a:chExt cx="3814566" cy="4424150"/>
          </a:xfrm>
        </p:grpSpPr>
        <p:sp>
          <p:nvSpPr>
            <p:cNvPr name="Freeform 38" id="38"/>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39" id="39"/>
          <p:cNvSpPr/>
          <p:nvPr/>
        </p:nvSpPr>
        <p:spPr>
          <a:xfrm rot="162512">
            <a:off x="3420104" y="6991263"/>
            <a:ext cx="1209384" cy="0"/>
          </a:xfrm>
          <a:prstGeom prst="line">
            <a:avLst/>
          </a:prstGeom>
          <a:ln cap="rnd" w="28575">
            <a:solidFill>
              <a:srgbClr val="E62828"/>
            </a:solidFill>
            <a:prstDash val="solid"/>
            <a:headEnd type="none" len="sm" w="sm"/>
            <a:tailEnd type="none" len="sm" w="sm"/>
          </a:ln>
        </p:spPr>
      </p:sp>
      <p:sp>
        <p:nvSpPr>
          <p:cNvPr name="TextBox 40" id="40"/>
          <p:cNvSpPr txBox="true"/>
          <p:nvPr/>
        </p:nvSpPr>
        <p:spPr>
          <a:xfrm rot="0">
            <a:off x="3385671"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Publicidad Digital</a:t>
            </a:r>
          </a:p>
        </p:txBody>
      </p:sp>
      <p:grpSp>
        <p:nvGrpSpPr>
          <p:cNvPr name="Group 41" id="41"/>
          <p:cNvGrpSpPr/>
          <p:nvPr/>
        </p:nvGrpSpPr>
        <p:grpSpPr>
          <a:xfrm rot="0">
            <a:off x="6134253" y="6968888"/>
            <a:ext cx="2860924" cy="3318113"/>
            <a:chOff x="0" y="0"/>
            <a:chExt cx="3814566" cy="4424150"/>
          </a:xfrm>
        </p:grpSpPr>
        <p:sp>
          <p:nvSpPr>
            <p:cNvPr name="Freeform 42" id="42"/>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43" id="43"/>
          <p:cNvSpPr/>
          <p:nvPr/>
        </p:nvSpPr>
        <p:spPr>
          <a:xfrm rot="162512">
            <a:off x="6517712" y="6991263"/>
            <a:ext cx="1209384" cy="0"/>
          </a:xfrm>
          <a:prstGeom prst="line">
            <a:avLst/>
          </a:prstGeom>
          <a:ln cap="rnd" w="28575">
            <a:solidFill>
              <a:srgbClr val="E62828"/>
            </a:solidFill>
            <a:prstDash val="solid"/>
            <a:headEnd type="none" len="sm" w="sm"/>
            <a:tailEnd type="none" len="sm" w="sm"/>
          </a:ln>
        </p:spPr>
      </p:sp>
      <p:sp>
        <p:nvSpPr>
          <p:cNvPr name="TextBox 44" id="44"/>
          <p:cNvSpPr txBox="true"/>
          <p:nvPr/>
        </p:nvSpPr>
        <p:spPr>
          <a:xfrm rot="0">
            <a:off x="6483279"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Desarrollo Web</a:t>
            </a:r>
          </a:p>
        </p:txBody>
      </p:sp>
      <p:grpSp>
        <p:nvGrpSpPr>
          <p:cNvPr name="Group 45" id="45"/>
          <p:cNvGrpSpPr/>
          <p:nvPr/>
        </p:nvGrpSpPr>
        <p:grpSpPr>
          <a:xfrm rot="0">
            <a:off x="9231861" y="6968888"/>
            <a:ext cx="2860924" cy="3318113"/>
            <a:chOff x="0" y="0"/>
            <a:chExt cx="3814566" cy="4424150"/>
          </a:xfrm>
        </p:grpSpPr>
        <p:sp>
          <p:nvSpPr>
            <p:cNvPr name="Freeform 46" id="46"/>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47" id="47"/>
          <p:cNvSpPr/>
          <p:nvPr/>
        </p:nvSpPr>
        <p:spPr>
          <a:xfrm rot="162512">
            <a:off x="9615320" y="6991263"/>
            <a:ext cx="1209384" cy="0"/>
          </a:xfrm>
          <a:prstGeom prst="line">
            <a:avLst/>
          </a:prstGeom>
          <a:ln cap="rnd" w="28575">
            <a:solidFill>
              <a:srgbClr val="E62828"/>
            </a:solidFill>
            <a:prstDash val="solid"/>
            <a:headEnd type="none" len="sm" w="sm"/>
            <a:tailEnd type="none" len="sm" w="sm"/>
          </a:ln>
        </p:spPr>
      </p:sp>
      <p:sp>
        <p:nvSpPr>
          <p:cNvPr name="TextBox 48" id="48"/>
          <p:cNvSpPr txBox="true"/>
          <p:nvPr/>
        </p:nvSpPr>
        <p:spPr>
          <a:xfrm rot="0">
            <a:off x="9580887"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Producción de Activos Digitales</a:t>
            </a:r>
          </a:p>
        </p:txBody>
      </p:sp>
      <p:grpSp>
        <p:nvGrpSpPr>
          <p:cNvPr name="Group 49" id="49"/>
          <p:cNvGrpSpPr/>
          <p:nvPr/>
        </p:nvGrpSpPr>
        <p:grpSpPr>
          <a:xfrm rot="0">
            <a:off x="12329469" y="6968888"/>
            <a:ext cx="2860924" cy="3318113"/>
            <a:chOff x="0" y="0"/>
            <a:chExt cx="3814566" cy="4424150"/>
          </a:xfrm>
        </p:grpSpPr>
        <p:sp>
          <p:nvSpPr>
            <p:cNvPr name="Freeform 50" id="50"/>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51" id="51"/>
          <p:cNvSpPr/>
          <p:nvPr/>
        </p:nvSpPr>
        <p:spPr>
          <a:xfrm rot="162512">
            <a:off x="12712928" y="6991263"/>
            <a:ext cx="1209384" cy="0"/>
          </a:xfrm>
          <a:prstGeom prst="line">
            <a:avLst/>
          </a:prstGeom>
          <a:ln cap="rnd" w="28575">
            <a:solidFill>
              <a:srgbClr val="E62828"/>
            </a:solidFill>
            <a:prstDash val="solid"/>
            <a:headEnd type="none" len="sm" w="sm"/>
            <a:tailEnd type="none" len="sm" w="sm"/>
          </a:ln>
        </p:spPr>
      </p:sp>
      <p:sp>
        <p:nvSpPr>
          <p:cNvPr name="TextBox 52" id="52"/>
          <p:cNvSpPr txBox="true"/>
          <p:nvPr/>
        </p:nvSpPr>
        <p:spPr>
          <a:xfrm rot="0">
            <a:off x="12678495"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eMail Marketing</a:t>
            </a:r>
          </a:p>
          <a:p>
            <a:pPr algn="l">
              <a:lnSpc>
                <a:spcPts val="3456"/>
              </a:lnSpc>
            </a:pPr>
            <a:r>
              <a:rPr lang="en-US" sz="3600" b="true">
                <a:solidFill>
                  <a:srgbClr val="000000"/>
                </a:solidFill>
                <a:latin typeface="Bebas Neue Bold"/>
                <a:ea typeface="Bebas Neue Bold"/>
                <a:cs typeface="Bebas Neue Bold"/>
                <a:sym typeface="Bebas Neue Bold"/>
              </a:rPr>
              <a:t>Y</a:t>
            </a:r>
          </a:p>
          <a:p>
            <a:pPr algn="l">
              <a:lnSpc>
                <a:spcPts val="3456"/>
              </a:lnSpc>
            </a:pPr>
            <a:r>
              <a:rPr lang="en-US" sz="3600" b="true">
                <a:solidFill>
                  <a:srgbClr val="000000"/>
                </a:solidFill>
                <a:latin typeface="Bebas Neue Bold"/>
                <a:ea typeface="Bebas Neue Bold"/>
                <a:cs typeface="Bebas Neue Bold"/>
                <a:sym typeface="Bebas Neue Bold"/>
              </a:rPr>
              <a:t>sms</a:t>
            </a:r>
          </a:p>
        </p:txBody>
      </p:sp>
      <p:grpSp>
        <p:nvGrpSpPr>
          <p:cNvPr name="Group 53" id="53"/>
          <p:cNvGrpSpPr/>
          <p:nvPr/>
        </p:nvGrpSpPr>
        <p:grpSpPr>
          <a:xfrm rot="0">
            <a:off x="15427076" y="6968888"/>
            <a:ext cx="2860924" cy="3318113"/>
            <a:chOff x="0" y="0"/>
            <a:chExt cx="3814566" cy="4424150"/>
          </a:xfrm>
        </p:grpSpPr>
        <p:sp>
          <p:nvSpPr>
            <p:cNvPr name="Freeform 54" id="54"/>
            <p:cNvSpPr/>
            <p:nvPr/>
          </p:nvSpPr>
          <p:spPr>
            <a:xfrm flipH="false" flipV="false" rot="0">
              <a:off x="0" y="0"/>
              <a:ext cx="3814572" cy="4424172"/>
            </a:xfrm>
            <a:custGeom>
              <a:avLst/>
              <a:gdLst/>
              <a:ahLst/>
              <a:cxnLst/>
              <a:rect r="r" b="b" t="t" l="l"/>
              <a:pathLst>
                <a:path h="4424172" w="3814572">
                  <a:moveTo>
                    <a:pt x="0" y="0"/>
                  </a:moveTo>
                  <a:lnTo>
                    <a:pt x="3814572" y="0"/>
                  </a:lnTo>
                  <a:lnTo>
                    <a:pt x="3814572" y="4424172"/>
                  </a:lnTo>
                  <a:lnTo>
                    <a:pt x="0" y="4424172"/>
                  </a:lnTo>
                  <a:close/>
                </a:path>
              </a:pathLst>
            </a:custGeom>
            <a:solidFill>
              <a:srgbClr val="FFFFFF"/>
            </a:solidFill>
          </p:spPr>
        </p:sp>
      </p:grpSp>
      <p:sp>
        <p:nvSpPr>
          <p:cNvPr name="AutoShape 55" id="55"/>
          <p:cNvSpPr/>
          <p:nvPr/>
        </p:nvSpPr>
        <p:spPr>
          <a:xfrm rot="162512">
            <a:off x="15810535" y="6991263"/>
            <a:ext cx="1209384" cy="0"/>
          </a:xfrm>
          <a:prstGeom prst="line">
            <a:avLst/>
          </a:prstGeom>
          <a:ln cap="rnd" w="28575">
            <a:solidFill>
              <a:srgbClr val="E62828"/>
            </a:solidFill>
            <a:prstDash val="solid"/>
            <a:headEnd type="none" len="sm" w="sm"/>
            <a:tailEnd type="none" len="sm" w="sm"/>
          </a:ln>
        </p:spPr>
      </p:sp>
      <p:sp>
        <p:nvSpPr>
          <p:cNvPr name="TextBox 56" id="56"/>
          <p:cNvSpPr txBox="true"/>
          <p:nvPr/>
        </p:nvSpPr>
        <p:spPr>
          <a:xfrm rot="0">
            <a:off x="15776102" y="7406446"/>
            <a:ext cx="2383947" cy="1009238"/>
          </a:xfrm>
          <a:prstGeom prst="rect">
            <a:avLst/>
          </a:prstGeom>
        </p:spPr>
        <p:txBody>
          <a:bodyPr anchor="t" rtlCol="false" tIns="0" lIns="0" bIns="0" rIns="0">
            <a:spAutoFit/>
          </a:bodyPr>
          <a:lstStyle/>
          <a:p>
            <a:pPr algn="l">
              <a:lnSpc>
                <a:spcPts val="3456"/>
              </a:lnSpc>
            </a:pPr>
            <a:r>
              <a:rPr lang="en-US" sz="3600" b="true">
                <a:solidFill>
                  <a:srgbClr val="000000"/>
                </a:solidFill>
                <a:latin typeface="Bebas Neue Bold"/>
                <a:ea typeface="Bebas Neue Bold"/>
                <a:cs typeface="Bebas Neue Bold"/>
                <a:sym typeface="Bebas Neue Bold"/>
              </a:rPr>
              <a:t>Analytics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90108" y="1752"/>
            <a:ext cx="12497892" cy="5901069"/>
          </a:xfrm>
          <a:custGeom>
            <a:avLst/>
            <a:gdLst/>
            <a:ahLst/>
            <a:cxnLst/>
            <a:rect r="r" b="b" t="t" l="l"/>
            <a:pathLst>
              <a:path h="5901069" w="12497892">
                <a:moveTo>
                  <a:pt x="0" y="0"/>
                </a:moveTo>
                <a:lnTo>
                  <a:pt x="12497892" y="0"/>
                </a:lnTo>
                <a:lnTo>
                  <a:pt x="12497892" y="5901069"/>
                </a:lnTo>
                <a:lnTo>
                  <a:pt x="0" y="5901069"/>
                </a:lnTo>
                <a:lnTo>
                  <a:pt x="0" y="0"/>
                </a:lnTo>
                <a:close/>
              </a:path>
            </a:pathLst>
          </a:custGeom>
          <a:blipFill>
            <a:blip r:embed="rId2"/>
            <a:stretch>
              <a:fillRect l="0" t="0" r="0" b="-48"/>
            </a:stretch>
          </a:blipFill>
        </p:spPr>
      </p:sp>
      <p:grpSp>
        <p:nvGrpSpPr>
          <p:cNvPr name="Group 3" id="3"/>
          <p:cNvGrpSpPr/>
          <p:nvPr/>
        </p:nvGrpSpPr>
        <p:grpSpPr>
          <a:xfrm rot="0">
            <a:off x="5790108" y="3835974"/>
            <a:ext cx="12497894" cy="2065096"/>
            <a:chOff x="0" y="0"/>
            <a:chExt cx="16663858" cy="2753462"/>
          </a:xfrm>
        </p:grpSpPr>
        <p:sp>
          <p:nvSpPr>
            <p:cNvPr name="Freeform 4" id="4"/>
            <p:cNvSpPr/>
            <p:nvPr/>
          </p:nvSpPr>
          <p:spPr>
            <a:xfrm flipH="false" flipV="false" rot="0">
              <a:off x="0" y="0"/>
              <a:ext cx="16663797" cy="2753487"/>
            </a:xfrm>
            <a:custGeom>
              <a:avLst/>
              <a:gdLst/>
              <a:ahLst/>
              <a:cxnLst/>
              <a:rect r="r" b="b" t="t" l="l"/>
              <a:pathLst>
                <a:path h="2753487" w="16663797">
                  <a:moveTo>
                    <a:pt x="0" y="0"/>
                  </a:moveTo>
                  <a:lnTo>
                    <a:pt x="16663797" y="0"/>
                  </a:lnTo>
                  <a:lnTo>
                    <a:pt x="16663797" y="2753487"/>
                  </a:lnTo>
                  <a:lnTo>
                    <a:pt x="0" y="2753487"/>
                  </a:lnTo>
                  <a:close/>
                </a:path>
              </a:pathLst>
            </a:custGeom>
            <a:solidFill>
              <a:srgbClr val="E62828">
                <a:alpha val="63922"/>
              </a:srgbClr>
            </a:solidFill>
          </p:spPr>
        </p:sp>
      </p:grpSp>
      <p:sp>
        <p:nvSpPr>
          <p:cNvPr name="Freeform 5" id="5" descr="Bullseye con relleno sólido"/>
          <p:cNvSpPr/>
          <p:nvPr/>
        </p:nvSpPr>
        <p:spPr>
          <a:xfrm flipH="false" flipV="false" rot="0">
            <a:off x="6705311" y="4111040"/>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126093" y="6995877"/>
            <a:ext cx="2490279" cy="533097"/>
          </a:xfrm>
          <a:prstGeom prst="rect">
            <a:avLst/>
          </a:prstGeom>
        </p:spPr>
        <p:txBody>
          <a:bodyPr anchor="t" rtlCol="false" tIns="0" lIns="0" bIns="0" rIns="0">
            <a:spAutoFit/>
          </a:bodyPr>
          <a:lstStyle/>
          <a:p>
            <a:pPr algn="ctr">
              <a:lnSpc>
                <a:spcPts val="3240"/>
              </a:lnSpc>
            </a:pPr>
            <a:r>
              <a:rPr lang="en-US" sz="1800" b="true">
                <a:solidFill>
                  <a:srgbClr val="000000">
                    <a:alpha val="60000"/>
                  </a:srgbClr>
                </a:solidFill>
                <a:latin typeface="Source Sans Pro Bold"/>
                <a:ea typeface="Source Sans Pro Bold"/>
                <a:cs typeface="Source Sans Pro Bold"/>
                <a:sym typeface="Source Sans Pro Bold"/>
              </a:rPr>
              <a:t>OBJETIVOS</a:t>
            </a:r>
          </a:p>
        </p:txBody>
      </p:sp>
      <p:sp>
        <p:nvSpPr>
          <p:cNvPr name="AutoShape 7" id="7"/>
          <p:cNvSpPr/>
          <p:nvPr/>
        </p:nvSpPr>
        <p:spPr>
          <a:xfrm rot="5394931">
            <a:off x="5661032" y="7061487"/>
            <a:ext cx="6460558" cy="0"/>
          </a:xfrm>
          <a:prstGeom prst="line">
            <a:avLst/>
          </a:prstGeom>
          <a:ln cap="rnd" w="9525">
            <a:solidFill>
              <a:srgbClr val="E62828">
                <a:alpha val="9804"/>
              </a:srgbClr>
            </a:solidFill>
            <a:prstDash val="solid"/>
            <a:headEnd type="none" len="sm" w="sm"/>
            <a:tailEnd type="none" len="sm" w="sm"/>
          </a:ln>
        </p:spPr>
      </p:sp>
      <p:sp>
        <p:nvSpPr>
          <p:cNvPr name="AutoShape 8" id="8"/>
          <p:cNvSpPr/>
          <p:nvPr/>
        </p:nvSpPr>
        <p:spPr>
          <a:xfrm rot="5419436">
            <a:off x="8792038" y="7061315"/>
            <a:ext cx="6460998" cy="0"/>
          </a:xfrm>
          <a:prstGeom prst="line">
            <a:avLst/>
          </a:prstGeom>
          <a:ln cap="rnd" w="9525">
            <a:solidFill>
              <a:srgbClr val="E62828">
                <a:alpha val="9804"/>
              </a:srgbClr>
            </a:solidFill>
            <a:prstDash val="solid"/>
            <a:headEnd type="none" len="sm" w="sm"/>
            <a:tailEnd type="none" len="sm" w="sm"/>
          </a:ln>
        </p:spPr>
      </p:sp>
      <p:sp>
        <p:nvSpPr>
          <p:cNvPr name="AutoShape 9" id="9"/>
          <p:cNvSpPr/>
          <p:nvPr/>
        </p:nvSpPr>
        <p:spPr>
          <a:xfrm rot="5394931">
            <a:off x="11923311" y="7061315"/>
            <a:ext cx="6460902" cy="0"/>
          </a:xfrm>
          <a:prstGeom prst="line">
            <a:avLst/>
          </a:prstGeom>
          <a:ln cap="rnd" w="9525">
            <a:solidFill>
              <a:srgbClr val="E62828">
                <a:alpha val="9804"/>
              </a:srgbClr>
            </a:solidFill>
            <a:prstDash val="solid"/>
            <a:headEnd type="none" len="sm" w="sm"/>
            <a:tailEnd type="none" len="sm" w="sm"/>
          </a:ln>
        </p:spPr>
      </p:sp>
      <p:sp>
        <p:nvSpPr>
          <p:cNvPr name="TextBox 10" id="10"/>
          <p:cNvSpPr txBox="true"/>
          <p:nvPr/>
        </p:nvSpPr>
        <p:spPr>
          <a:xfrm rot="0">
            <a:off x="763060" y="3131915"/>
            <a:ext cx="4157464" cy="1396921"/>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planeación</a:t>
            </a:r>
          </a:p>
          <a:p>
            <a:pPr algn="l">
              <a:lnSpc>
                <a:spcPts val="5400"/>
              </a:lnSpc>
            </a:pPr>
            <a:r>
              <a:rPr lang="en-US" sz="6000">
                <a:solidFill>
                  <a:srgbClr val="E62828"/>
                </a:solidFill>
                <a:latin typeface="Bebas Neue"/>
                <a:ea typeface="Bebas Neue"/>
                <a:cs typeface="Bebas Neue"/>
                <a:sym typeface="Bebas Neue"/>
              </a:rPr>
              <a:t>estratégica</a:t>
            </a:r>
          </a:p>
        </p:txBody>
      </p:sp>
      <p:sp>
        <p:nvSpPr>
          <p:cNvPr name="TextBox 11" id="11"/>
          <p:cNvSpPr txBox="true"/>
          <p:nvPr/>
        </p:nvSpPr>
        <p:spPr>
          <a:xfrm rot="0">
            <a:off x="840372" y="5899165"/>
            <a:ext cx="4319598" cy="3395685"/>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A partir del objetivo de tu organización, el diagnóstico de la situación actual y la factibilidad de cumplirlo en el contexto contraactual, trazamo los caminos a seguir para alcanzar tus objetivos, asimismo se definen los indicadores de desempeño que nos irán mostrando si vamos en el camino correcto, o en su defecto, que debemos realizar las optimizaciones necesarias hacia el logro de metas. </a:t>
            </a:r>
          </a:p>
        </p:txBody>
      </p:sp>
      <p:sp>
        <p:nvSpPr>
          <p:cNvPr name="TextBox 12" id="12"/>
          <p:cNvSpPr txBox="true"/>
          <p:nvPr/>
        </p:nvSpPr>
        <p:spPr>
          <a:xfrm rot="0">
            <a:off x="9170112" y="6959976"/>
            <a:ext cx="2490279" cy="533097"/>
          </a:xfrm>
          <a:prstGeom prst="rect">
            <a:avLst/>
          </a:prstGeom>
        </p:spPr>
        <p:txBody>
          <a:bodyPr anchor="t" rtlCol="false" tIns="0" lIns="0" bIns="0" rIns="0">
            <a:spAutoFit/>
          </a:bodyPr>
          <a:lstStyle/>
          <a:p>
            <a:pPr algn="ctr">
              <a:lnSpc>
                <a:spcPts val="3240"/>
              </a:lnSpc>
            </a:pPr>
            <a:r>
              <a:rPr lang="en-US" sz="1800" b="true">
                <a:solidFill>
                  <a:srgbClr val="000000">
                    <a:alpha val="60000"/>
                  </a:srgbClr>
                </a:solidFill>
                <a:latin typeface="Source Sans Pro Bold"/>
                <a:ea typeface="Source Sans Pro Bold"/>
                <a:cs typeface="Source Sans Pro Bold"/>
                <a:sym typeface="Source Sans Pro Bold"/>
              </a:rPr>
              <a:t>FACTIBILIDAD</a:t>
            </a:r>
          </a:p>
        </p:txBody>
      </p:sp>
      <p:sp>
        <p:nvSpPr>
          <p:cNvPr name="TextBox 13" id="13"/>
          <p:cNvSpPr txBox="true"/>
          <p:nvPr/>
        </p:nvSpPr>
        <p:spPr>
          <a:xfrm rot="0">
            <a:off x="12038868" y="6939474"/>
            <a:ext cx="2490279" cy="533097"/>
          </a:xfrm>
          <a:prstGeom prst="rect">
            <a:avLst/>
          </a:prstGeom>
        </p:spPr>
        <p:txBody>
          <a:bodyPr anchor="t" rtlCol="false" tIns="0" lIns="0" bIns="0" rIns="0">
            <a:spAutoFit/>
          </a:bodyPr>
          <a:lstStyle/>
          <a:p>
            <a:pPr algn="ctr">
              <a:lnSpc>
                <a:spcPts val="3240"/>
              </a:lnSpc>
            </a:pPr>
            <a:r>
              <a:rPr lang="en-US" sz="1800" b="true">
                <a:solidFill>
                  <a:srgbClr val="000000">
                    <a:alpha val="60000"/>
                  </a:srgbClr>
                </a:solidFill>
                <a:latin typeface="Source Sans Pro Bold"/>
                <a:ea typeface="Source Sans Pro Bold"/>
                <a:cs typeface="Source Sans Pro Bold"/>
                <a:sym typeface="Source Sans Pro Bold"/>
              </a:rPr>
              <a:t>DIAGNÓSTICO</a:t>
            </a:r>
          </a:p>
        </p:txBody>
      </p:sp>
      <p:sp>
        <p:nvSpPr>
          <p:cNvPr name="TextBox 14" id="14"/>
          <p:cNvSpPr txBox="true"/>
          <p:nvPr/>
        </p:nvSpPr>
        <p:spPr>
          <a:xfrm rot="0">
            <a:off x="15206431" y="6959976"/>
            <a:ext cx="2490279" cy="533097"/>
          </a:xfrm>
          <a:prstGeom prst="rect">
            <a:avLst/>
          </a:prstGeom>
        </p:spPr>
        <p:txBody>
          <a:bodyPr anchor="t" rtlCol="false" tIns="0" lIns="0" bIns="0" rIns="0">
            <a:spAutoFit/>
          </a:bodyPr>
          <a:lstStyle/>
          <a:p>
            <a:pPr algn="ctr">
              <a:lnSpc>
                <a:spcPts val="3240"/>
              </a:lnSpc>
            </a:pPr>
            <a:r>
              <a:rPr lang="en-US" sz="1800" b="true">
                <a:solidFill>
                  <a:srgbClr val="000000">
                    <a:alpha val="60000"/>
                  </a:srgbClr>
                </a:solidFill>
                <a:latin typeface="Source Sans Pro Bold"/>
                <a:ea typeface="Source Sans Pro Bold"/>
                <a:cs typeface="Source Sans Pro Bold"/>
                <a:sym typeface="Source Sans Pro Bold"/>
              </a:rPr>
              <a:t>PLAN</a:t>
            </a:r>
          </a:p>
        </p:txBody>
      </p:sp>
      <p:sp>
        <p:nvSpPr>
          <p:cNvPr name="AutoShape 15" id="15"/>
          <p:cNvSpPr/>
          <p:nvPr/>
        </p:nvSpPr>
        <p:spPr>
          <a:xfrm rot="5394931">
            <a:off x="15041031" y="7061315"/>
            <a:ext cx="6460902" cy="0"/>
          </a:xfrm>
          <a:prstGeom prst="line">
            <a:avLst/>
          </a:prstGeom>
          <a:ln cap="rnd" w="9525">
            <a:solidFill>
              <a:srgbClr val="E62828">
                <a:alpha val="9804"/>
              </a:srgbClr>
            </a:solidFill>
            <a:prstDash val="solid"/>
            <a:headEnd type="none" len="sm" w="sm"/>
            <a:tailEnd type="none" len="sm" w="sm"/>
          </a:ln>
        </p:spPr>
      </p:sp>
      <p:sp>
        <p:nvSpPr>
          <p:cNvPr name="AutoShape 16" id="16"/>
          <p:cNvSpPr/>
          <p:nvPr/>
        </p:nvSpPr>
        <p:spPr>
          <a:xfrm rot="5394931">
            <a:off x="2543138" y="7061315"/>
            <a:ext cx="6460902" cy="0"/>
          </a:xfrm>
          <a:prstGeom prst="line">
            <a:avLst/>
          </a:prstGeom>
          <a:ln cap="rnd" w="9525">
            <a:solidFill>
              <a:srgbClr val="E62828">
                <a:alpha val="9804"/>
              </a:srgbClr>
            </a:solidFill>
            <a:prstDash val="solid"/>
            <a:headEnd type="none" len="sm" w="sm"/>
            <a:tailEnd type="none" len="sm" w="sm"/>
          </a:ln>
        </p:spPr>
      </p:sp>
      <p:grpSp>
        <p:nvGrpSpPr>
          <p:cNvPr name="Group 17" id="17"/>
          <p:cNvGrpSpPr/>
          <p:nvPr/>
        </p:nvGrpSpPr>
        <p:grpSpPr>
          <a:xfrm rot="0">
            <a:off x="814497" y="569050"/>
            <a:ext cx="1523335" cy="369331"/>
            <a:chOff x="0" y="0"/>
            <a:chExt cx="2031114" cy="492442"/>
          </a:xfrm>
        </p:grpSpPr>
        <p:sp>
          <p:nvSpPr>
            <p:cNvPr name="Freeform 18" id="18"/>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19" id="19"/>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Freeform 20" id="20" descr="Magnifying glass con relleno sólido"/>
          <p:cNvSpPr/>
          <p:nvPr/>
        </p:nvSpPr>
        <p:spPr>
          <a:xfrm flipH="false" flipV="false" rot="0">
            <a:off x="12676204" y="4082838"/>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descr="Playbook con relleno sólido"/>
          <p:cNvSpPr/>
          <p:nvPr/>
        </p:nvSpPr>
        <p:spPr>
          <a:xfrm flipH="false" flipV="false" rot="0">
            <a:off x="15841408" y="4182722"/>
            <a:ext cx="1371600" cy="1371600"/>
          </a:xfrm>
          <a:custGeom>
            <a:avLst/>
            <a:gdLst/>
            <a:ahLst/>
            <a:cxnLst/>
            <a:rect r="r" b="b" t="t" l="l"/>
            <a:pathLst>
              <a:path h="1371600" w="1371600">
                <a:moveTo>
                  <a:pt x="0" y="0"/>
                </a:moveTo>
                <a:lnTo>
                  <a:pt x="1371600" y="0"/>
                </a:lnTo>
                <a:lnTo>
                  <a:pt x="1371600" y="1371599"/>
                </a:lnTo>
                <a:lnTo>
                  <a:pt x="0" y="1371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descr="Aspiration contorno"/>
          <p:cNvSpPr/>
          <p:nvPr/>
        </p:nvSpPr>
        <p:spPr>
          <a:xfrm flipH="false" flipV="false" rot="0">
            <a:off x="9669456" y="4110163"/>
            <a:ext cx="1371600" cy="1371600"/>
          </a:xfrm>
          <a:custGeom>
            <a:avLst/>
            <a:gdLst/>
            <a:ahLst/>
            <a:cxnLst/>
            <a:rect r="r" b="b" t="t" l="l"/>
            <a:pathLst>
              <a:path h="1371600" w="1371600">
                <a:moveTo>
                  <a:pt x="0" y="0"/>
                </a:moveTo>
                <a:lnTo>
                  <a:pt x="1371600" y="0"/>
                </a:lnTo>
                <a:lnTo>
                  <a:pt x="1371600" y="1371601"/>
                </a:lnTo>
                <a:lnTo>
                  <a:pt x="0" y="13716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16349662" y="9258300"/>
            <a:ext cx="1147360" cy="523877"/>
            <a:chOff x="0" y="0"/>
            <a:chExt cx="1529814" cy="698502"/>
          </a:xfrm>
        </p:grpSpPr>
        <p:sp>
          <p:nvSpPr>
            <p:cNvPr name="Freeform 24" id="24"/>
            <p:cNvSpPr/>
            <p:nvPr/>
          </p:nvSpPr>
          <p:spPr>
            <a:xfrm flipH="false" flipV="false" rot="0">
              <a:off x="0" y="0"/>
              <a:ext cx="1460500" cy="438150"/>
            </a:xfrm>
            <a:custGeom>
              <a:avLst/>
              <a:gdLst/>
              <a:ahLst/>
              <a:cxnLst/>
              <a:rect r="r" b="b" t="t" l="l"/>
              <a:pathLst>
                <a:path h="438150" w="1460500">
                  <a:moveTo>
                    <a:pt x="0" y="0"/>
                  </a:moveTo>
                  <a:lnTo>
                    <a:pt x="1460500" y="0"/>
                  </a:lnTo>
                  <a:lnTo>
                    <a:pt x="1460500" y="438150"/>
                  </a:lnTo>
                  <a:lnTo>
                    <a:pt x="0" y="438150"/>
                  </a:lnTo>
                  <a:lnTo>
                    <a:pt x="0" y="0"/>
                  </a:lnTo>
                  <a:close/>
                </a:path>
              </a:pathLst>
            </a:custGeom>
            <a:blipFill>
              <a:blip r:embed="rId11">
                <a:extLst>
                  <a:ext uri="{96DAC541-7B7A-43D3-8B79-37D633B846F1}">
                    <asvg:svgBlip xmlns:asvg="http://schemas.microsoft.com/office/drawing/2016/SVG/main" r:embed="rId12"/>
                  </a:ext>
                </a:extLst>
              </a:blip>
              <a:stretch>
                <a:fillRect l="0" t="-724" r="0" b="-724"/>
              </a:stretch>
            </a:blipFill>
          </p:spPr>
        </p:sp>
        <p:sp>
          <p:nvSpPr>
            <p:cNvPr name="AutoShape 25" id="25"/>
            <p:cNvSpPr/>
            <p:nvPr/>
          </p:nvSpPr>
          <p:spPr>
            <a:xfrm>
              <a:off x="0" y="660402"/>
              <a:ext cx="1529814" cy="0"/>
            </a:xfrm>
            <a:prstGeom prst="line">
              <a:avLst/>
            </a:prstGeom>
            <a:ln cap="flat" w="76200">
              <a:solidFill>
                <a:srgbClr val="E62828"/>
              </a:solidFill>
              <a:prstDash val="solid"/>
              <a:headEnd type="none" len="sm" w="sm"/>
              <a:tailEnd type="none" len="sm" w="sm"/>
            </a:ln>
          </p:spPr>
        </p:sp>
      </p:grpSp>
      <p:sp>
        <p:nvSpPr>
          <p:cNvPr name="AutoShape 26" id="26"/>
          <p:cNvSpPr/>
          <p:nvPr/>
        </p:nvSpPr>
        <p:spPr>
          <a:xfrm>
            <a:off x="757588" y="4740063"/>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grpSp>
        <p:nvGrpSpPr>
          <p:cNvPr name="Group 6" id="6"/>
          <p:cNvGrpSpPr/>
          <p:nvPr/>
        </p:nvGrpSpPr>
        <p:grpSpPr>
          <a:xfrm rot="0">
            <a:off x="1256937" y="569050"/>
            <a:ext cx="1523335" cy="369331"/>
            <a:chOff x="0" y="0"/>
            <a:chExt cx="2031114" cy="492442"/>
          </a:xfrm>
        </p:grpSpPr>
        <p:sp>
          <p:nvSpPr>
            <p:cNvPr name="Freeform 7" id="7"/>
            <p:cNvSpPr/>
            <p:nvPr/>
          </p:nvSpPr>
          <p:spPr>
            <a:xfrm flipH="false" flipV="false" rot="0">
              <a:off x="0" y="0"/>
              <a:ext cx="2031111" cy="492379"/>
            </a:xfrm>
            <a:custGeom>
              <a:avLst/>
              <a:gdLst/>
              <a:ahLst/>
              <a:cxnLst/>
              <a:rect r="r" b="b" t="t" l="l"/>
              <a:pathLst>
                <a:path h="492379" w="2031111">
                  <a:moveTo>
                    <a:pt x="0" y="0"/>
                  </a:moveTo>
                  <a:lnTo>
                    <a:pt x="2031111" y="0"/>
                  </a:lnTo>
                  <a:lnTo>
                    <a:pt x="2031111" y="492379"/>
                  </a:lnTo>
                  <a:lnTo>
                    <a:pt x="0" y="492379"/>
                  </a:lnTo>
                  <a:close/>
                </a:path>
              </a:pathLst>
            </a:custGeom>
            <a:solidFill>
              <a:srgbClr val="E62828"/>
            </a:solidFill>
          </p:spPr>
        </p:sp>
        <p:sp>
          <p:nvSpPr>
            <p:cNvPr name="TextBox 8" id="8"/>
            <p:cNvSpPr txBox="true"/>
            <p:nvPr/>
          </p:nvSpPr>
          <p:spPr>
            <a:xfrm>
              <a:off x="0" y="-19050"/>
              <a:ext cx="203111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Freeform 9" id="9"/>
          <p:cNvSpPr/>
          <p:nvPr/>
        </p:nvSpPr>
        <p:spPr>
          <a:xfrm flipH="false" flipV="false" rot="0">
            <a:off x="10772744" y="50198"/>
            <a:ext cx="3573894" cy="4568799"/>
          </a:xfrm>
          <a:custGeom>
            <a:avLst/>
            <a:gdLst/>
            <a:ahLst/>
            <a:cxnLst/>
            <a:rect r="r" b="b" t="t" l="l"/>
            <a:pathLst>
              <a:path h="4568799" w="3573894">
                <a:moveTo>
                  <a:pt x="0" y="0"/>
                </a:moveTo>
                <a:lnTo>
                  <a:pt x="3573894" y="0"/>
                </a:lnTo>
                <a:lnTo>
                  <a:pt x="3573894" y="4568799"/>
                </a:lnTo>
                <a:lnTo>
                  <a:pt x="0" y="4568799"/>
                </a:lnTo>
                <a:lnTo>
                  <a:pt x="0" y="0"/>
                </a:lnTo>
                <a:close/>
              </a:path>
            </a:pathLst>
          </a:custGeom>
          <a:blipFill>
            <a:blip r:embed="rId4"/>
            <a:stretch>
              <a:fillRect l="0" t="0" r="0" b="-80"/>
            </a:stretch>
          </a:blipFill>
        </p:spPr>
      </p:sp>
      <p:sp>
        <p:nvSpPr>
          <p:cNvPr name="Freeform 10" id="10"/>
          <p:cNvSpPr/>
          <p:nvPr/>
        </p:nvSpPr>
        <p:spPr>
          <a:xfrm flipH="false" flipV="false" rot="0">
            <a:off x="10772744" y="5005846"/>
            <a:ext cx="3573894" cy="5185738"/>
          </a:xfrm>
          <a:custGeom>
            <a:avLst/>
            <a:gdLst/>
            <a:ahLst/>
            <a:cxnLst/>
            <a:rect r="r" b="b" t="t" l="l"/>
            <a:pathLst>
              <a:path h="5185738" w="3573894">
                <a:moveTo>
                  <a:pt x="0" y="0"/>
                </a:moveTo>
                <a:lnTo>
                  <a:pt x="3573894" y="0"/>
                </a:lnTo>
                <a:lnTo>
                  <a:pt x="3573894" y="5185739"/>
                </a:lnTo>
                <a:lnTo>
                  <a:pt x="0" y="5185739"/>
                </a:lnTo>
                <a:lnTo>
                  <a:pt x="0" y="0"/>
                </a:lnTo>
                <a:close/>
              </a:path>
            </a:pathLst>
          </a:custGeom>
          <a:blipFill>
            <a:blip r:embed="rId5"/>
            <a:stretch>
              <a:fillRect l="0" t="0" r="-19" b="0"/>
            </a:stretch>
          </a:blipFill>
        </p:spPr>
      </p:sp>
      <p:sp>
        <p:nvSpPr>
          <p:cNvPr name="Freeform 11" id="11"/>
          <p:cNvSpPr/>
          <p:nvPr/>
        </p:nvSpPr>
        <p:spPr>
          <a:xfrm flipH="false" flipV="false" rot="0">
            <a:off x="14714106" y="3900486"/>
            <a:ext cx="3573894" cy="6291098"/>
          </a:xfrm>
          <a:custGeom>
            <a:avLst/>
            <a:gdLst/>
            <a:ahLst/>
            <a:cxnLst/>
            <a:rect r="r" b="b" t="t" l="l"/>
            <a:pathLst>
              <a:path h="6291098" w="3573894">
                <a:moveTo>
                  <a:pt x="0" y="0"/>
                </a:moveTo>
                <a:lnTo>
                  <a:pt x="3573894" y="0"/>
                </a:lnTo>
                <a:lnTo>
                  <a:pt x="3573894" y="6291098"/>
                </a:lnTo>
                <a:lnTo>
                  <a:pt x="0" y="6291098"/>
                </a:lnTo>
                <a:lnTo>
                  <a:pt x="0" y="0"/>
                </a:lnTo>
                <a:close/>
              </a:path>
            </a:pathLst>
          </a:custGeom>
          <a:blipFill>
            <a:blip r:embed="rId6"/>
            <a:stretch>
              <a:fillRect l="0" t="0" r="-114" b="0"/>
            </a:stretch>
          </a:blipFill>
        </p:spPr>
      </p:sp>
      <p:sp>
        <p:nvSpPr>
          <p:cNvPr name="Freeform 12" id="12"/>
          <p:cNvSpPr/>
          <p:nvPr/>
        </p:nvSpPr>
        <p:spPr>
          <a:xfrm flipH="false" flipV="false" rot="0">
            <a:off x="14714106" y="50195"/>
            <a:ext cx="3573894" cy="3497743"/>
          </a:xfrm>
          <a:custGeom>
            <a:avLst/>
            <a:gdLst/>
            <a:ahLst/>
            <a:cxnLst/>
            <a:rect r="r" b="b" t="t" l="l"/>
            <a:pathLst>
              <a:path h="3497743" w="3573894">
                <a:moveTo>
                  <a:pt x="0" y="0"/>
                </a:moveTo>
                <a:lnTo>
                  <a:pt x="3573894" y="0"/>
                </a:lnTo>
                <a:lnTo>
                  <a:pt x="3573894" y="3497743"/>
                </a:lnTo>
                <a:lnTo>
                  <a:pt x="0" y="3497743"/>
                </a:lnTo>
                <a:lnTo>
                  <a:pt x="0" y="0"/>
                </a:lnTo>
                <a:close/>
              </a:path>
            </a:pathLst>
          </a:custGeom>
          <a:blipFill>
            <a:blip r:embed="rId7"/>
            <a:stretch>
              <a:fillRect l="0" t="0" r="-53" b="0"/>
            </a:stretch>
          </a:blipFill>
        </p:spPr>
      </p:sp>
      <p:sp>
        <p:nvSpPr>
          <p:cNvPr name="TextBox 13" id="13"/>
          <p:cNvSpPr txBox="true"/>
          <p:nvPr/>
        </p:nvSpPr>
        <p:spPr>
          <a:xfrm rot="0">
            <a:off x="1148823" y="3131915"/>
            <a:ext cx="4157464" cy="1396921"/>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Publicidad </a:t>
            </a:r>
            <a:r>
              <a:rPr lang="en-US" sz="6000">
                <a:solidFill>
                  <a:srgbClr val="E62828"/>
                </a:solidFill>
                <a:latin typeface="Bebas Neue"/>
                <a:ea typeface="Bebas Neue"/>
                <a:cs typeface="Bebas Neue"/>
                <a:sym typeface="Bebas Neue"/>
              </a:rPr>
              <a:t>Digital</a:t>
            </a:r>
          </a:p>
        </p:txBody>
      </p:sp>
      <p:sp>
        <p:nvSpPr>
          <p:cNvPr name="TextBox 14" id="14"/>
          <p:cNvSpPr txBox="true"/>
          <p:nvPr/>
        </p:nvSpPr>
        <p:spPr>
          <a:xfrm rot="0">
            <a:off x="1226133" y="5899165"/>
            <a:ext cx="7826425" cy="2398490"/>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La publicidad digital contribuye a diversos objetivos como posicionamiento de marca, interacción con las marcas, generación de prospectos y ventas, entre otros. A diferencia de otros medios publicitarios, la publicidad digital implica una menor inversión, además los canales digitales te permiten conocer de manera inmediata los resultados de tus esfuerzos publicitarios, atribuyendo los resultados de manera precisa a cada canal digital. Conoce las plataformas publicitarias que manejamos para ti.</a:t>
            </a:r>
          </a:p>
        </p:txBody>
      </p:sp>
      <p:sp>
        <p:nvSpPr>
          <p:cNvPr name="AutoShape 15" id="15"/>
          <p:cNvSpPr/>
          <p:nvPr/>
        </p:nvSpPr>
        <p:spPr>
          <a:xfrm>
            <a:off x="1148823" y="4647572"/>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7565" y="9268302"/>
            <a:ext cx="2786540" cy="484823"/>
          </a:xfrm>
          <a:prstGeom prst="rect">
            <a:avLst/>
          </a:prstGeom>
        </p:spPr>
        <p:txBody>
          <a:bodyPr anchor="t" rtlCol="false" tIns="0" lIns="0" bIns="0" rIns="0">
            <a:spAutoFit/>
          </a:bodyPr>
          <a:lstStyle/>
          <a:p>
            <a:pPr algn="r">
              <a:lnSpc>
                <a:spcPts val="2160"/>
              </a:lnSpc>
            </a:pPr>
            <a:r>
              <a:rPr lang="en-US" sz="1800">
                <a:solidFill>
                  <a:srgbClr val="000000"/>
                </a:solidFill>
                <a:latin typeface="Bebas Neue"/>
                <a:ea typeface="Bebas Neue"/>
                <a:cs typeface="Bebas Neue"/>
                <a:sym typeface="Bebas Neue"/>
              </a:rPr>
              <a:t>PAg / ‹Nº›</a:t>
            </a:r>
          </a:p>
        </p:txBody>
      </p:sp>
      <p:sp>
        <p:nvSpPr>
          <p:cNvPr name="AutoShape 3" id="3"/>
          <p:cNvSpPr/>
          <p:nvPr/>
        </p:nvSpPr>
        <p:spPr>
          <a:xfrm rot="111757">
            <a:off x="16339828" y="9165432"/>
            <a:ext cx="1172194" cy="0"/>
          </a:xfrm>
          <a:prstGeom prst="line">
            <a:avLst/>
          </a:prstGeom>
          <a:ln cap="rnd" w="19050">
            <a:solidFill>
              <a:srgbClr val="E62828"/>
            </a:solidFill>
            <a:prstDash val="solid"/>
            <a:headEnd type="none" len="sm" w="sm"/>
            <a:tailEnd type="none" len="sm" w="sm"/>
          </a:ln>
        </p:spPr>
      </p:sp>
      <p:sp>
        <p:nvSpPr>
          <p:cNvPr name="Freeform 4" id="4"/>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5" id="5"/>
          <p:cNvSpPr/>
          <p:nvPr/>
        </p:nvSpPr>
        <p:spPr>
          <a:xfrm flipH="false" flipV="false" rot="0">
            <a:off x="16349662" y="8743948"/>
            <a:ext cx="1095375" cy="328612"/>
          </a:xfrm>
          <a:custGeom>
            <a:avLst/>
            <a:gdLst/>
            <a:ahLst/>
            <a:cxnLst/>
            <a:rect r="r" b="b" t="t" l="l"/>
            <a:pathLst>
              <a:path h="328612" w="1095375">
                <a:moveTo>
                  <a:pt x="0" y="0"/>
                </a:moveTo>
                <a:lnTo>
                  <a:pt x="1095376" y="0"/>
                </a:lnTo>
                <a:lnTo>
                  <a:pt x="1095376" y="328613"/>
                </a:lnTo>
                <a:lnTo>
                  <a:pt x="0" y="328613"/>
                </a:lnTo>
                <a:lnTo>
                  <a:pt x="0" y="0"/>
                </a:lnTo>
                <a:close/>
              </a:path>
            </a:pathLst>
          </a:custGeom>
          <a:blipFill>
            <a:blip r:embed="rId2">
              <a:extLst>
                <a:ext uri="{96DAC541-7B7A-43D3-8B79-37D633B846F1}">
                  <asvg:svgBlip xmlns:asvg="http://schemas.microsoft.com/office/drawing/2016/SVG/main" r:embed="rId3"/>
                </a:ext>
              </a:extLst>
            </a:blip>
            <a:stretch>
              <a:fillRect l="0" t="-724" r="0" b="-724"/>
            </a:stretch>
          </a:blipFill>
        </p:spPr>
      </p:sp>
      <p:sp>
        <p:nvSpPr>
          <p:cNvPr name="Freeform 6" id="6"/>
          <p:cNvSpPr/>
          <p:nvPr/>
        </p:nvSpPr>
        <p:spPr>
          <a:xfrm flipH="false" flipV="false" rot="0">
            <a:off x="0" y="4114803"/>
            <a:ext cx="18288000" cy="6194823"/>
          </a:xfrm>
          <a:custGeom>
            <a:avLst/>
            <a:gdLst/>
            <a:ahLst/>
            <a:cxnLst/>
            <a:rect r="r" b="b" t="t" l="l"/>
            <a:pathLst>
              <a:path h="6194823" w="18288000">
                <a:moveTo>
                  <a:pt x="0" y="0"/>
                </a:moveTo>
                <a:lnTo>
                  <a:pt x="18288000" y="0"/>
                </a:lnTo>
                <a:lnTo>
                  <a:pt x="18288000" y="6194823"/>
                </a:lnTo>
                <a:lnTo>
                  <a:pt x="0" y="6194823"/>
                </a:lnTo>
                <a:lnTo>
                  <a:pt x="0" y="0"/>
                </a:lnTo>
                <a:close/>
              </a:path>
            </a:pathLst>
          </a:custGeom>
          <a:blipFill>
            <a:blip r:embed="rId4"/>
            <a:stretch>
              <a:fillRect l="0" t="0" r="-57" b="0"/>
            </a:stretch>
          </a:blipFill>
        </p:spPr>
      </p:sp>
      <p:grpSp>
        <p:nvGrpSpPr>
          <p:cNvPr name="Group 7" id="7"/>
          <p:cNvGrpSpPr/>
          <p:nvPr/>
        </p:nvGrpSpPr>
        <p:grpSpPr>
          <a:xfrm rot="0">
            <a:off x="372444" y="569050"/>
            <a:ext cx="1565770" cy="369331"/>
            <a:chOff x="0" y="0"/>
            <a:chExt cx="2087694" cy="492442"/>
          </a:xfrm>
        </p:grpSpPr>
        <p:sp>
          <p:nvSpPr>
            <p:cNvPr name="Freeform 8" id="8"/>
            <p:cNvSpPr/>
            <p:nvPr/>
          </p:nvSpPr>
          <p:spPr>
            <a:xfrm flipH="false" flipV="false" rot="0">
              <a:off x="0" y="0"/>
              <a:ext cx="2087753" cy="492379"/>
            </a:xfrm>
            <a:custGeom>
              <a:avLst/>
              <a:gdLst/>
              <a:ahLst/>
              <a:cxnLst/>
              <a:rect r="r" b="b" t="t" l="l"/>
              <a:pathLst>
                <a:path h="492379" w="2087753">
                  <a:moveTo>
                    <a:pt x="0" y="0"/>
                  </a:moveTo>
                  <a:lnTo>
                    <a:pt x="2087753" y="0"/>
                  </a:lnTo>
                  <a:lnTo>
                    <a:pt x="2087753" y="492379"/>
                  </a:lnTo>
                  <a:lnTo>
                    <a:pt x="0" y="492379"/>
                  </a:lnTo>
                  <a:close/>
                </a:path>
              </a:pathLst>
            </a:custGeom>
            <a:solidFill>
              <a:srgbClr val="E62828"/>
            </a:solidFill>
          </p:spPr>
        </p:sp>
        <p:sp>
          <p:nvSpPr>
            <p:cNvPr name="TextBox 9" id="9"/>
            <p:cNvSpPr txBox="true"/>
            <p:nvPr/>
          </p:nvSpPr>
          <p:spPr>
            <a:xfrm>
              <a:off x="0" y="-19050"/>
              <a:ext cx="2087694" cy="511492"/>
            </a:xfrm>
            <a:prstGeom prst="rect">
              <a:avLst/>
            </a:prstGeom>
          </p:spPr>
          <p:txBody>
            <a:bodyPr anchor="t" rtlCol="false" tIns="50800" lIns="50800" bIns="50800" rIns="50800"/>
            <a:lstStyle/>
            <a:p>
              <a:pPr algn="ctr">
                <a:lnSpc>
                  <a:spcPts val="1800"/>
                </a:lnSpc>
              </a:pPr>
              <a:r>
                <a:rPr lang="en-US" b="true" sz="1500" spc="450">
                  <a:solidFill>
                    <a:srgbClr val="FFFFFF"/>
                  </a:solidFill>
                  <a:latin typeface="Bebas Neue Bold"/>
                  <a:ea typeface="Bebas Neue Bold"/>
                  <a:cs typeface="Bebas Neue Bold"/>
                  <a:sym typeface="Bebas Neue Bold"/>
                </a:rPr>
                <a:t>servicios</a:t>
              </a:r>
            </a:p>
          </p:txBody>
        </p:sp>
      </p:grpSp>
      <p:sp>
        <p:nvSpPr>
          <p:cNvPr name="TextBox 10" id="10"/>
          <p:cNvSpPr txBox="true"/>
          <p:nvPr/>
        </p:nvSpPr>
        <p:spPr>
          <a:xfrm rot="0">
            <a:off x="3506260" y="1161381"/>
            <a:ext cx="3603199" cy="1396921"/>
          </a:xfrm>
          <a:prstGeom prst="rect">
            <a:avLst/>
          </a:prstGeom>
        </p:spPr>
        <p:txBody>
          <a:bodyPr anchor="t" rtlCol="false" tIns="0" lIns="0" bIns="0" rIns="0">
            <a:spAutoFit/>
          </a:bodyPr>
          <a:lstStyle/>
          <a:p>
            <a:pPr algn="l">
              <a:lnSpc>
                <a:spcPts val="5400"/>
              </a:lnSpc>
            </a:pPr>
            <a:r>
              <a:rPr lang="en-US" sz="6000">
                <a:solidFill>
                  <a:srgbClr val="000000"/>
                </a:solidFill>
                <a:latin typeface="Bebas Neue"/>
                <a:ea typeface="Bebas Neue"/>
                <a:cs typeface="Bebas Neue"/>
                <a:sym typeface="Bebas Neue"/>
              </a:rPr>
              <a:t>desarrollo </a:t>
            </a:r>
            <a:r>
              <a:rPr lang="en-US" sz="6000">
                <a:solidFill>
                  <a:srgbClr val="E62828"/>
                </a:solidFill>
                <a:latin typeface="Bebas Neue"/>
                <a:ea typeface="Bebas Neue"/>
                <a:cs typeface="Bebas Neue"/>
                <a:sym typeface="Bebas Neue"/>
              </a:rPr>
              <a:t>web</a:t>
            </a:r>
          </a:p>
        </p:txBody>
      </p:sp>
      <p:sp>
        <p:nvSpPr>
          <p:cNvPr name="TextBox 11" id="11"/>
          <p:cNvSpPr txBox="true"/>
          <p:nvPr/>
        </p:nvSpPr>
        <p:spPr>
          <a:xfrm rot="0">
            <a:off x="5234297" y="1924841"/>
            <a:ext cx="7826425" cy="1733691"/>
          </a:xfrm>
          <a:prstGeom prst="rect">
            <a:avLst/>
          </a:prstGeom>
        </p:spPr>
        <p:txBody>
          <a:bodyPr anchor="t" rtlCol="false" tIns="0" lIns="0" bIns="0" rIns="0">
            <a:spAutoFit/>
          </a:bodyPr>
          <a:lstStyle/>
          <a:p>
            <a:pPr algn="just">
              <a:lnSpc>
                <a:spcPts val="2592"/>
              </a:lnSpc>
            </a:pPr>
            <a:r>
              <a:rPr lang="en-US" sz="1800">
                <a:solidFill>
                  <a:srgbClr val="000000">
                    <a:alpha val="60000"/>
                  </a:srgbClr>
                </a:solidFill>
                <a:latin typeface="Source Sans Pro"/>
                <a:ea typeface="Source Sans Pro"/>
                <a:cs typeface="Source Sans Pro"/>
                <a:sym typeface="Source Sans Pro"/>
              </a:rPr>
              <a:t>Si necesitas un sitio web para promoverte como profesional independiente, eres una empresa de servicios o planeas vender en línea, tenemos una opción para ti. Nuestros desarrollos web consideran el uso de mejores prácticas para que ofrezcas una experiencia de usuario satisfactoria. Contáctanos para concer las opciones.</a:t>
            </a:r>
          </a:p>
        </p:txBody>
      </p:sp>
      <p:sp>
        <p:nvSpPr>
          <p:cNvPr name="AutoShape 12" id="12"/>
          <p:cNvSpPr/>
          <p:nvPr/>
        </p:nvSpPr>
        <p:spPr>
          <a:xfrm>
            <a:off x="3506260" y="2786924"/>
            <a:ext cx="1147360" cy="0"/>
          </a:xfrm>
          <a:prstGeom prst="line">
            <a:avLst/>
          </a:prstGeom>
          <a:ln cap="flat" w="57150">
            <a:solidFill>
              <a:srgbClr val="E62828"/>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DAGHYhVMsd8</dc:identifier>
  <dcterms:modified xsi:type="dcterms:W3CDTF">2011-08-01T06:04:30Z</dcterms:modified>
  <cp:revision>1</cp:revision>
  <dc:title>WMS 2024 V1.0_v1.pptx</dc:title>
</cp:coreProperties>
</file>